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6" r:id="rId2"/>
    <p:sldId id="257" r:id="rId3"/>
    <p:sldId id="260" r:id="rId4"/>
    <p:sldId id="259" r:id="rId5"/>
    <p:sldId id="258" r:id="rId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35"/>
    <p:restoredTop sz="93197"/>
  </p:normalViewPr>
  <p:slideViewPr>
    <p:cSldViewPr snapToGrid="0">
      <p:cViewPr varScale="1">
        <p:scale>
          <a:sx n="68" d="100"/>
          <a:sy n="68" d="100"/>
        </p:scale>
        <p:origin x="81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94F546-34CD-0240-B41C-5C6C1B3F7736}" type="datetimeFigureOut">
              <a:rPr kumimoji="1" lang="ja-JP" altLang="en-US" smtClean="0"/>
              <a:t>2023/4/7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1AFD60-CA96-0E40-AECC-B2A4BAB61B7E}" type="slidenum">
              <a:rPr kumimoji="1" lang="ja-JP" altLang="en-US" smtClean="0"/>
              <a:t>‹#›</a:t>
            </a:fld>
            <a:endParaRPr kumimoji="1" lang="ja-JP" altLang="en-US"/>
          </a:p>
        </p:txBody>
      </p:sp>
    </p:spTree>
    <p:extLst>
      <p:ext uri="{BB962C8B-B14F-4D97-AF65-F5344CB8AC3E}">
        <p14:creationId xmlns:p14="http://schemas.microsoft.com/office/powerpoint/2010/main" val="82520843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付加価値：エイド型太陽光発電の実証事業の可能性。農地炭素潮流の連携。田んぼから発生するメタンガスの抑制。</a:t>
            </a:r>
            <a:endParaRPr kumimoji="1" lang="en-US" altLang="ja-JP" dirty="0"/>
          </a:p>
          <a:p>
            <a:r>
              <a:rPr kumimoji="1" lang="ja-JP" altLang="en-US"/>
              <a:t>炭化装置の導入</a:t>
            </a:r>
            <a:endParaRPr kumimoji="1" lang="en-US" altLang="ja-JP" dirty="0"/>
          </a:p>
          <a:p>
            <a:endParaRPr kumimoji="1" lang="en-US" altLang="ja-JP" dirty="0"/>
          </a:p>
          <a:p>
            <a:r>
              <a:rPr kumimoji="1" lang="ja-JP" altLang="en-US"/>
              <a:t>ゼロカーボンシティにむけた農地のあり方について連携</a:t>
            </a:r>
            <a:endParaRPr kumimoji="1" lang="en-US" altLang="ja-JP" dirty="0"/>
          </a:p>
          <a:p>
            <a:r>
              <a:rPr kumimoji="1" lang="en-US" altLang="ja-JP" dirty="0"/>
              <a:t>https://</a:t>
            </a:r>
            <a:r>
              <a:rPr kumimoji="1" lang="en-US" altLang="ja-JP" dirty="0" err="1"/>
              <a:t>www.yanmar.com</a:t>
            </a:r>
            <a:r>
              <a:rPr kumimoji="1" lang="en-US" altLang="ja-JP" dirty="0"/>
              <a:t>/</a:t>
            </a:r>
            <a:r>
              <a:rPr kumimoji="1" lang="en-US" altLang="ja-JP" dirty="0" err="1"/>
              <a:t>jp</a:t>
            </a:r>
            <a:r>
              <a:rPr kumimoji="1" lang="en-US" altLang="ja-JP" dirty="0"/>
              <a:t>/energy/solution/chaff/</a:t>
            </a:r>
            <a:endParaRPr kumimoji="1" lang="ja-JP" altLang="en-US"/>
          </a:p>
        </p:txBody>
      </p:sp>
      <p:sp>
        <p:nvSpPr>
          <p:cNvPr id="4" name="スライド番号プレースホルダー 3"/>
          <p:cNvSpPr>
            <a:spLocks noGrp="1"/>
          </p:cNvSpPr>
          <p:nvPr>
            <p:ph type="sldNum" sz="quarter" idx="5"/>
          </p:nvPr>
        </p:nvSpPr>
        <p:spPr/>
        <p:txBody>
          <a:bodyPr/>
          <a:lstStyle/>
          <a:p>
            <a:fld id="{9A1AFD60-CA96-0E40-AECC-B2A4BAB61B7E}" type="slidenum">
              <a:rPr kumimoji="1" lang="ja-JP" altLang="en-US" smtClean="0"/>
              <a:t>1</a:t>
            </a:fld>
            <a:endParaRPr kumimoji="1" lang="ja-JP" altLang="en-US"/>
          </a:p>
        </p:txBody>
      </p:sp>
    </p:spTree>
    <p:extLst>
      <p:ext uri="{BB962C8B-B14F-4D97-AF65-F5344CB8AC3E}">
        <p14:creationId xmlns:p14="http://schemas.microsoft.com/office/powerpoint/2010/main" val="3248215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CBC991-3361-4BF7-78F6-18B0403B0D9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CA3F1D0-C60A-7D00-CD7F-6C8A72C8E6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7A02AF6-95F4-5142-A08B-BC719E22127D}"/>
              </a:ext>
            </a:extLst>
          </p:cNvPr>
          <p:cNvSpPr>
            <a:spLocks noGrp="1"/>
          </p:cNvSpPr>
          <p:nvPr>
            <p:ph type="dt" sz="half" idx="10"/>
          </p:nvPr>
        </p:nvSpPr>
        <p:spPr/>
        <p:txBody>
          <a:bodyPr/>
          <a:lstStyle/>
          <a:p>
            <a:fld id="{FAEF6AD1-93E1-1C4F-BDC2-9974180EF143}" type="datetimeFigureOut">
              <a:rPr kumimoji="1" lang="ja-JP" altLang="en-US" smtClean="0"/>
              <a:t>2023/4/7</a:t>
            </a:fld>
            <a:endParaRPr kumimoji="1" lang="ja-JP" altLang="en-US"/>
          </a:p>
        </p:txBody>
      </p:sp>
      <p:sp>
        <p:nvSpPr>
          <p:cNvPr id="5" name="フッター プレースホルダー 4">
            <a:extLst>
              <a:ext uri="{FF2B5EF4-FFF2-40B4-BE49-F238E27FC236}">
                <a16:creationId xmlns:a16="http://schemas.microsoft.com/office/drawing/2014/main" id="{1CDC4ABC-A7B6-8B1E-10B0-3FD44FA0A13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F4D6F9E-B483-3B94-3116-BB33EF50A72D}"/>
              </a:ext>
            </a:extLst>
          </p:cNvPr>
          <p:cNvSpPr>
            <a:spLocks noGrp="1"/>
          </p:cNvSpPr>
          <p:nvPr>
            <p:ph type="sldNum" sz="quarter" idx="12"/>
          </p:nvPr>
        </p:nvSpPr>
        <p:spPr/>
        <p:txBody>
          <a:bodyPr/>
          <a:lstStyle/>
          <a:p>
            <a:fld id="{62CE67BD-875B-374F-A1A8-BEED90D26126}" type="slidenum">
              <a:rPr kumimoji="1" lang="ja-JP" altLang="en-US" smtClean="0"/>
              <a:t>‹#›</a:t>
            </a:fld>
            <a:endParaRPr kumimoji="1" lang="ja-JP" altLang="en-US"/>
          </a:p>
        </p:txBody>
      </p:sp>
    </p:spTree>
    <p:extLst>
      <p:ext uri="{BB962C8B-B14F-4D97-AF65-F5344CB8AC3E}">
        <p14:creationId xmlns:p14="http://schemas.microsoft.com/office/powerpoint/2010/main" val="892495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20C7E6-BFEF-CFE9-E9C8-43E7BA66A0F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DDC41CE-EA5D-ACB3-D032-52620F15665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B9E087C-3B04-D8C4-1600-6561BBBAA638}"/>
              </a:ext>
            </a:extLst>
          </p:cNvPr>
          <p:cNvSpPr>
            <a:spLocks noGrp="1"/>
          </p:cNvSpPr>
          <p:nvPr>
            <p:ph type="dt" sz="half" idx="10"/>
          </p:nvPr>
        </p:nvSpPr>
        <p:spPr/>
        <p:txBody>
          <a:bodyPr/>
          <a:lstStyle/>
          <a:p>
            <a:fld id="{FAEF6AD1-93E1-1C4F-BDC2-9974180EF143}" type="datetimeFigureOut">
              <a:rPr kumimoji="1" lang="ja-JP" altLang="en-US" smtClean="0"/>
              <a:t>2023/4/7</a:t>
            </a:fld>
            <a:endParaRPr kumimoji="1" lang="ja-JP" altLang="en-US"/>
          </a:p>
        </p:txBody>
      </p:sp>
      <p:sp>
        <p:nvSpPr>
          <p:cNvPr id="5" name="フッター プレースホルダー 4">
            <a:extLst>
              <a:ext uri="{FF2B5EF4-FFF2-40B4-BE49-F238E27FC236}">
                <a16:creationId xmlns:a16="http://schemas.microsoft.com/office/drawing/2014/main" id="{AB9C584F-DEA0-EB5C-9489-D091C41A6BC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FAA8FBA-D605-959A-BA30-D924B0336B62}"/>
              </a:ext>
            </a:extLst>
          </p:cNvPr>
          <p:cNvSpPr>
            <a:spLocks noGrp="1"/>
          </p:cNvSpPr>
          <p:nvPr>
            <p:ph type="sldNum" sz="quarter" idx="12"/>
          </p:nvPr>
        </p:nvSpPr>
        <p:spPr/>
        <p:txBody>
          <a:bodyPr/>
          <a:lstStyle/>
          <a:p>
            <a:fld id="{62CE67BD-875B-374F-A1A8-BEED90D26126}" type="slidenum">
              <a:rPr kumimoji="1" lang="ja-JP" altLang="en-US" smtClean="0"/>
              <a:t>‹#›</a:t>
            </a:fld>
            <a:endParaRPr kumimoji="1" lang="ja-JP" altLang="en-US"/>
          </a:p>
        </p:txBody>
      </p:sp>
    </p:spTree>
    <p:extLst>
      <p:ext uri="{BB962C8B-B14F-4D97-AF65-F5344CB8AC3E}">
        <p14:creationId xmlns:p14="http://schemas.microsoft.com/office/powerpoint/2010/main" val="3686254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0A12080-BA40-864C-02E1-26779791A385}"/>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4A697C2-674D-E8F9-C102-4F5BA3FFCF7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7BE9251-90CE-C580-A37D-567D4ECBB1CE}"/>
              </a:ext>
            </a:extLst>
          </p:cNvPr>
          <p:cNvSpPr>
            <a:spLocks noGrp="1"/>
          </p:cNvSpPr>
          <p:nvPr>
            <p:ph type="dt" sz="half" idx="10"/>
          </p:nvPr>
        </p:nvSpPr>
        <p:spPr/>
        <p:txBody>
          <a:bodyPr/>
          <a:lstStyle/>
          <a:p>
            <a:fld id="{FAEF6AD1-93E1-1C4F-BDC2-9974180EF143}" type="datetimeFigureOut">
              <a:rPr kumimoji="1" lang="ja-JP" altLang="en-US" smtClean="0"/>
              <a:t>2023/4/7</a:t>
            </a:fld>
            <a:endParaRPr kumimoji="1" lang="ja-JP" altLang="en-US"/>
          </a:p>
        </p:txBody>
      </p:sp>
      <p:sp>
        <p:nvSpPr>
          <p:cNvPr id="5" name="フッター プレースホルダー 4">
            <a:extLst>
              <a:ext uri="{FF2B5EF4-FFF2-40B4-BE49-F238E27FC236}">
                <a16:creationId xmlns:a16="http://schemas.microsoft.com/office/drawing/2014/main" id="{DE5C9636-E69A-14EB-E07C-D8A8B57DFD1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3B72469-566E-51A6-509F-DDF4C234F5F6}"/>
              </a:ext>
            </a:extLst>
          </p:cNvPr>
          <p:cNvSpPr>
            <a:spLocks noGrp="1"/>
          </p:cNvSpPr>
          <p:nvPr>
            <p:ph type="sldNum" sz="quarter" idx="12"/>
          </p:nvPr>
        </p:nvSpPr>
        <p:spPr/>
        <p:txBody>
          <a:bodyPr/>
          <a:lstStyle/>
          <a:p>
            <a:fld id="{62CE67BD-875B-374F-A1A8-BEED90D26126}" type="slidenum">
              <a:rPr kumimoji="1" lang="ja-JP" altLang="en-US" smtClean="0"/>
              <a:t>‹#›</a:t>
            </a:fld>
            <a:endParaRPr kumimoji="1" lang="ja-JP" altLang="en-US"/>
          </a:p>
        </p:txBody>
      </p:sp>
    </p:spTree>
    <p:extLst>
      <p:ext uri="{BB962C8B-B14F-4D97-AF65-F5344CB8AC3E}">
        <p14:creationId xmlns:p14="http://schemas.microsoft.com/office/powerpoint/2010/main" val="1227574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784947-A029-6FEA-2677-17C312DAE1D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0325E17-FD75-F7A7-83CC-7835E5CDFCC4}"/>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70892FC-DBAA-B486-9506-1072CF7D17A9}"/>
              </a:ext>
            </a:extLst>
          </p:cNvPr>
          <p:cNvSpPr>
            <a:spLocks noGrp="1"/>
          </p:cNvSpPr>
          <p:nvPr>
            <p:ph type="dt" sz="half" idx="10"/>
          </p:nvPr>
        </p:nvSpPr>
        <p:spPr/>
        <p:txBody>
          <a:bodyPr/>
          <a:lstStyle/>
          <a:p>
            <a:fld id="{FAEF6AD1-93E1-1C4F-BDC2-9974180EF143}" type="datetimeFigureOut">
              <a:rPr kumimoji="1" lang="ja-JP" altLang="en-US" smtClean="0"/>
              <a:t>2023/4/7</a:t>
            </a:fld>
            <a:endParaRPr kumimoji="1" lang="ja-JP" altLang="en-US"/>
          </a:p>
        </p:txBody>
      </p:sp>
      <p:sp>
        <p:nvSpPr>
          <p:cNvPr id="5" name="フッター プレースホルダー 4">
            <a:extLst>
              <a:ext uri="{FF2B5EF4-FFF2-40B4-BE49-F238E27FC236}">
                <a16:creationId xmlns:a16="http://schemas.microsoft.com/office/drawing/2014/main" id="{ADB4D162-98A6-BF07-3E05-330E37A47DB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C240E75-8BFB-11DD-446E-5899009BDA19}"/>
              </a:ext>
            </a:extLst>
          </p:cNvPr>
          <p:cNvSpPr>
            <a:spLocks noGrp="1"/>
          </p:cNvSpPr>
          <p:nvPr>
            <p:ph type="sldNum" sz="quarter" idx="12"/>
          </p:nvPr>
        </p:nvSpPr>
        <p:spPr/>
        <p:txBody>
          <a:bodyPr/>
          <a:lstStyle/>
          <a:p>
            <a:fld id="{62CE67BD-875B-374F-A1A8-BEED90D26126}" type="slidenum">
              <a:rPr kumimoji="1" lang="ja-JP" altLang="en-US" smtClean="0"/>
              <a:t>‹#›</a:t>
            </a:fld>
            <a:endParaRPr kumimoji="1" lang="ja-JP" altLang="en-US"/>
          </a:p>
        </p:txBody>
      </p:sp>
    </p:spTree>
    <p:extLst>
      <p:ext uri="{BB962C8B-B14F-4D97-AF65-F5344CB8AC3E}">
        <p14:creationId xmlns:p14="http://schemas.microsoft.com/office/powerpoint/2010/main" val="3105515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E349DD-0051-CAF9-8621-398CF0BE345A}"/>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FB4110F-0D0A-734A-8AAD-B646499B7E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F3579268-6ECD-CE34-0FA7-D85883BD4219}"/>
              </a:ext>
            </a:extLst>
          </p:cNvPr>
          <p:cNvSpPr>
            <a:spLocks noGrp="1"/>
          </p:cNvSpPr>
          <p:nvPr>
            <p:ph type="dt" sz="half" idx="10"/>
          </p:nvPr>
        </p:nvSpPr>
        <p:spPr/>
        <p:txBody>
          <a:bodyPr/>
          <a:lstStyle/>
          <a:p>
            <a:fld id="{FAEF6AD1-93E1-1C4F-BDC2-9974180EF143}" type="datetimeFigureOut">
              <a:rPr kumimoji="1" lang="ja-JP" altLang="en-US" smtClean="0"/>
              <a:t>2023/4/7</a:t>
            </a:fld>
            <a:endParaRPr kumimoji="1" lang="ja-JP" altLang="en-US"/>
          </a:p>
        </p:txBody>
      </p:sp>
      <p:sp>
        <p:nvSpPr>
          <p:cNvPr id="5" name="フッター プレースホルダー 4">
            <a:extLst>
              <a:ext uri="{FF2B5EF4-FFF2-40B4-BE49-F238E27FC236}">
                <a16:creationId xmlns:a16="http://schemas.microsoft.com/office/drawing/2014/main" id="{904813F8-7D5E-F7A4-4547-57698BD0C57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74FF2A1-9161-94D4-E0D6-CDE5D97F9CB9}"/>
              </a:ext>
            </a:extLst>
          </p:cNvPr>
          <p:cNvSpPr>
            <a:spLocks noGrp="1"/>
          </p:cNvSpPr>
          <p:nvPr>
            <p:ph type="sldNum" sz="quarter" idx="12"/>
          </p:nvPr>
        </p:nvSpPr>
        <p:spPr/>
        <p:txBody>
          <a:bodyPr/>
          <a:lstStyle/>
          <a:p>
            <a:fld id="{62CE67BD-875B-374F-A1A8-BEED90D26126}" type="slidenum">
              <a:rPr kumimoji="1" lang="ja-JP" altLang="en-US" smtClean="0"/>
              <a:t>‹#›</a:t>
            </a:fld>
            <a:endParaRPr kumimoji="1" lang="ja-JP" altLang="en-US"/>
          </a:p>
        </p:txBody>
      </p:sp>
    </p:spTree>
    <p:extLst>
      <p:ext uri="{BB962C8B-B14F-4D97-AF65-F5344CB8AC3E}">
        <p14:creationId xmlns:p14="http://schemas.microsoft.com/office/powerpoint/2010/main" val="3397502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581A55-6DFE-4F1B-8081-789054DC204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8E9F3A7-B760-5E3C-1A70-C09C09B5F626}"/>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6E17C6B-108D-68F3-7125-2CE8783D89F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EC0A3EB-0B79-5FCB-39E2-010DACF1E9E1}"/>
              </a:ext>
            </a:extLst>
          </p:cNvPr>
          <p:cNvSpPr>
            <a:spLocks noGrp="1"/>
          </p:cNvSpPr>
          <p:nvPr>
            <p:ph type="dt" sz="half" idx="10"/>
          </p:nvPr>
        </p:nvSpPr>
        <p:spPr/>
        <p:txBody>
          <a:bodyPr/>
          <a:lstStyle/>
          <a:p>
            <a:fld id="{FAEF6AD1-93E1-1C4F-BDC2-9974180EF143}" type="datetimeFigureOut">
              <a:rPr kumimoji="1" lang="ja-JP" altLang="en-US" smtClean="0"/>
              <a:t>2023/4/7</a:t>
            </a:fld>
            <a:endParaRPr kumimoji="1" lang="ja-JP" altLang="en-US"/>
          </a:p>
        </p:txBody>
      </p:sp>
      <p:sp>
        <p:nvSpPr>
          <p:cNvPr id="6" name="フッター プレースホルダー 5">
            <a:extLst>
              <a:ext uri="{FF2B5EF4-FFF2-40B4-BE49-F238E27FC236}">
                <a16:creationId xmlns:a16="http://schemas.microsoft.com/office/drawing/2014/main" id="{9E86BE3B-C0BB-BDBE-623A-F222686A5BC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7EC36F6-721C-D2B4-307F-784165B2FB4D}"/>
              </a:ext>
            </a:extLst>
          </p:cNvPr>
          <p:cNvSpPr>
            <a:spLocks noGrp="1"/>
          </p:cNvSpPr>
          <p:nvPr>
            <p:ph type="sldNum" sz="quarter" idx="12"/>
          </p:nvPr>
        </p:nvSpPr>
        <p:spPr/>
        <p:txBody>
          <a:bodyPr/>
          <a:lstStyle/>
          <a:p>
            <a:fld id="{62CE67BD-875B-374F-A1A8-BEED90D26126}" type="slidenum">
              <a:rPr kumimoji="1" lang="ja-JP" altLang="en-US" smtClean="0"/>
              <a:t>‹#›</a:t>
            </a:fld>
            <a:endParaRPr kumimoji="1" lang="ja-JP" altLang="en-US"/>
          </a:p>
        </p:txBody>
      </p:sp>
    </p:spTree>
    <p:extLst>
      <p:ext uri="{BB962C8B-B14F-4D97-AF65-F5344CB8AC3E}">
        <p14:creationId xmlns:p14="http://schemas.microsoft.com/office/powerpoint/2010/main" val="4046357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F157D2-E839-DA4D-C7F8-48EB30E76ABD}"/>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32C32F5-95A9-D9FB-01FA-D5DB32FA70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B943262-5390-6956-6ADC-E2968FACAF1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147CE25-4DDD-1E16-DECD-52BF351B5D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63C048E-3DB9-F15E-7A16-1017295B7CF5}"/>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168B257-F670-21C9-BEC5-EAD3DBF6E15B}"/>
              </a:ext>
            </a:extLst>
          </p:cNvPr>
          <p:cNvSpPr>
            <a:spLocks noGrp="1"/>
          </p:cNvSpPr>
          <p:nvPr>
            <p:ph type="dt" sz="half" idx="10"/>
          </p:nvPr>
        </p:nvSpPr>
        <p:spPr/>
        <p:txBody>
          <a:bodyPr/>
          <a:lstStyle/>
          <a:p>
            <a:fld id="{FAEF6AD1-93E1-1C4F-BDC2-9974180EF143}" type="datetimeFigureOut">
              <a:rPr kumimoji="1" lang="ja-JP" altLang="en-US" smtClean="0"/>
              <a:t>2023/4/7</a:t>
            </a:fld>
            <a:endParaRPr kumimoji="1" lang="ja-JP" altLang="en-US"/>
          </a:p>
        </p:txBody>
      </p:sp>
      <p:sp>
        <p:nvSpPr>
          <p:cNvPr id="8" name="フッター プレースホルダー 7">
            <a:extLst>
              <a:ext uri="{FF2B5EF4-FFF2-40B4-BE49-F238E27FC236}">
                <a16:creationId xmlns:a16="http://schemas.microsoft.com/office/drawing/2014/main" id="{96468A83-DE0C-EADF-1F34-2C2426C83E4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8CEDB5E-1FCA-09AB-0C67-66D73B8641D5}"/>
              </a:ext>
            </a:extLst>
          </p:cNvPr>
          <p:cNvSpPr>
            <a:spLocks noGrp="1"/>
          </p:cNvSpPr>
          <p:nvPr>
            <p:ph type="sldNum" sz="quarter" idx="12"/>
          </p:nvPr>
        </p:nvSpPr>
        <p:spPr/>
        <p:txBody>
          <a:bodyPr/>
          <a:lstStyle/>
          <a:p>
            <a:fld id="{62CE67BD-875B-374F-A1A8-BEED90D26126}" type="slidenum">
              <a:rPr kumimoji="1" lang="ja-JP" altLang="en-US" smtClean="0"/>
              <a:t>‹#›</a:t>
            </a:fld>
            <a:endParaRPr kumimoji="1" lang="ja-JP" altLang="en-US"/>
          </a:p>
        </p:txBody>
      </p:sp>
    </p:spTree>
    <p:extLst>
      <p:ext uri="{BB962C8B-B14F-4D97-AF65-F5344CB8AC3E}">
        <p14:creationId xmlns:p14="http://schemas.microsoft.com/office/powerpoint/2010/main" val="410910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61B310-F848-0115-3641-18DADB4F9F5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50FC8150-B8C3-5019-7DDA-27669F630745}"/>
              </a:ext>
            </a:extLst>
          </p:cNvPr>
          <p:cNvSpPr>
            <a:spLocks noGrp="1"/>
          </p:cNvSpPr>
          <p:nvPr>
            <p:ph type="dt" sz="half" idx="10"/>
          </p:nvPr>
        </p:nvSpPr>
        <p:spPr/>
        <p:txBody>
          <a:bodyPr/>
          <a:lstStyle/>
          <a:p>
            <a:fld id="{FAEF6AD1-93E1-1C4F-BDC2-9974180EF143}" type="datetimeFigureOut">
              <a:rPr kumimoji="1" lang="ja-JP" altLang="en-US" smtClean="0"/>
              <a:t>2023/4/7</a:t>
            </a:fld>
            <a:endParaRPr kumimoji="1" lang="ja-JP" altLang="en-US"/>
          </a:p>
        </p:txBody>
      </p:sp>
      <p:sp>
        <p:nvSpPr>
          <p:cNvPr id="4" name="フッター プレースホルダー 3">
            <a:extLst>
              <a:ext uri="{FF2B5EF4-FFF2-40B4-BE49-F238E27FC236}">
                <a16:creationId xmlns:a16="http://schemas.microsoft.com/office/drawing/2014/main" id="{BA6C75DC-F152-AE6F-3EC0-6CD2FD50846E}"/>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D1C0138-C5DB-FE65-AA3A-F7BDD92B0901}"/>
              </a:ext>
            </a:extLst>
          </p:cNvPr>
          <p:cNvSpPr>
            <a:spLocks noGrp="1"/>
          </p:cNvSpPr>
          <p:nvPr>
            <p:ph type="sldNum" sz="quarter" idx="12"/>
          </p:nvPr>
        </p:nvSpPr>
        <p:spPr/>
        <p:txBody>
          <a:bodyPr/>
          <a:lstStyle/>
          <a:p>
            <a:fld id="{62CE67BD-875B-374F-A1A8-BEED90D26126}" type="slidenum">
              <a:rPr kumimoji="1" lang="ja-JP" altLang="en-US" smtClean="0"/>
              <a:t>‹#›</a:t>
            </a:fld>
            <a:endParaRPr kumimoji="1" lang="ja-JP" altLang="en-US"/>
          </a:p>
        </p:txBody>
      </p:sp>
    </p:spTree>
    <p:extLst>
      <p:ext uri="{BB962C8B-B14F-4D97-AF65-F5344CB8AC3E}">
        <p14:creationId xmlns:p14="http://schemas.microsoft.com/office/powerpoint/2010/main" val="1807093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43586FB-0BC4-F620-819F-B00390937BD4}"/>
              </a:ext>
            </a:extLst>
          </p:cNvPr>
          <p:cNvSpPr>
            <a:spLocks noGrp="1"/>
          </p:cNvSpPr>
          <p:nvPr>
            <p:ph type="dt" sz="half" idx="10"/>
          </p:nvPr>
        </p:nvSpPr>
        <p:spPr/>
        <p:txBody>
          <a:bodyPr/>
          <a:lstStyle/>
          <a:p>
            <a:fld id="{FAEF6AD1-93E1-1C4F-BDC2-9974180EF143}" type="datetimeFigureOut">
              <a:rPr kumimoji="1" lang="ja-JP" altLang="en-US" smtClean="0"/>
              <a:t>2023/4/7</a:t>
            </a:fld>
            <a:endParaRPr kumimoji="1" lang="ja-JP" altLang="en-US"/>
          </a:p>
        </p:txBody>
      </p:sp>
      <p:sp>
        <p:nvSpPr>
          <p:cNvPr id="3" name="フッター プレースホルダー 2">
            <a:extLst>
              <a:ext uri="{FF2B5EF4-FFF2-40B4-BE49-F238E27FC236}">
                <a16:creationId xmlns:a16="http://schemas.microsoft.com/office/drawing/2014/main" id="{5ED82EE6-F51C-2BDB-7405-BD0B5178374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3D86F6FF-F0C7-FCE9-E651-350564DA9D54}"/>
              </a:ext>
            </a:extLst>
          </p:cNvPr>
          <p:cNvSpPr>
            <a:spLocks noGrp="1"/>
          </p:cNvSpPr>
          <p:nvPr>
            <p:ph type="sldNum" sz="quarter" idx="12"/>
          </p:nvPr>
        </p:nvSpPr>
        <p:spPr/>
        <p:txBody>
          <a:bodyPr/>
          <a:lstStyle/>
          <a:p>
            <a:fld id="{62CE67BD-875B-374F-A1A8-BEED90D26126}" type="slidenum">
              <a:rPr kumimoji="1" lang="ja-JP" altLang="en-US" smtClean="0"/>
              <a:t>‹#›</a:t>
            </a:fld>
            <a:endParaRPr kumimoji="1" lang="ja-JP" altLang="en-US"/>
          </a:p>
        </p:txBody>
      </p:sp>
    </p:spTree>
    <p:extLst>
      <p:ext uri="{BB962C8B-B14F-4D97-AF65-F5344CB8AC3E}">
        <p14:creationId xmlns:p14="http://schemas.microsoft.com/office/powerpoint/2010/main" val="338706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616331-3811-4D3A-956A-1A0B2564E30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15185BC-9626-8552-B982-041F757F8F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15FFD03-45D3-930F-A754-4570E5FA2E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3EF5709-DD19-6920-FFC5-133763237C0A}"/>
              </a:ext>
            </a:extLst>
          </p:cNvPr>
          <p:cNvSpPr>
            <a:spLocks noGrp="1"/>
          </p:cNvSpPr>
          <p:nvPr>
            <p:ph type="dt" sz="half" idx="10"/>
          </p:nvPr>
        </p:nvSpPr>
        <p:spPr/>
        <p:txBody>
          <a:bodyPr/>
          <a:lstStyle/>
          <a:p>
            <a:fld id="{FAEF6AD1-93E1-1C4F-BDC2-9974180EF143}" type="datetimeFigureOut">
              <a:rPr kumimoji="1" lang="ja-JP" altLang="en-US" smtClean="0"/>
              <a:t>2023/4/7</a:t>
            </a:fld>
            <a:endParaRPr kumimoji="1" lang="ja-JP" altLang="en-US"/>
          </a:p>
        </p:txBody>
      </p:sp>
      <p:sp>
        <p:nvSpPr>
          <p:cNvPr id="6" name="フッター プレースホルダー 5">
            <a:extLst>
              <a:ext uri="{FF2B5EF4-FFF2-40B4-BE49-F238E27FC236}">
                <a16:creationId xmlns:a16="http://schemas.microsoft.com/office/drawing/2014/main" id="{5CB55196-DF13-E4EF-1CEE-F6B3902F2EC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E4F4029-2009-E0F5-5AAD-4B02A6C9C2D3}"/>
              </a:ext>
            </a:extLst>
          </p:cNvPr>
          <p:cNvSpPr>
            <a:spLocks noGrp="1"/>
          </p:cNvSpPr>
          <p:nvPr>
            <p:ph type="sldNum" sz="quarter" idx="12"/>
          </p:nvPr>
        </p:nvSpPr>
        <p:spPr/>
        <p:txBody>
          <a:bodyPr/>
          <a:lstStyle/>
          <a:p>
            <a:fld id="{62CE67BD-875B-374F-A1A8-BEED90D26126}" type="slidenum">
              <a:rPr kumimoji="1" lang="ja-JP" altLang="en-US" smtClean="0"/>
              <a:t>‹#›</a:t>
            </a:fld>
            <a:endParaRPr kumimoji="1" lang="ja-JP" altLang="en-US"/>
          </a:p>
        </p:txBody>
      </p:sp>
    </p:spTree>
    <p:extLst>
      <p:ext uri="{BB962C8B-B14F-4D97-AF65-F5344CB8AC3E}">
        <p14:creationId xmlns:p14="http://schemas.microsoft.com/office/powerpoint/2010/main" val="3886564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FC01C1-831F-ACEC-1231-83BC8BDD92F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5796FB0-D6F1-5A69-995B-A879DD6753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D4BD0AA0-5B50-E064-B469-1D7C22F85F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DB46973-6134-43D9-F9CC-FD1FDBDA2C4A}"/>
              </a:ext>
            </a:extLst>
          </p:cNvPr>
          <p:cNvSpPr>
            <a:spLocks noGrp="1"/>
          </p:cNvSpPr>
          <p:nvPr>
            <p:ph type="dt" sz="half" idx="10"/>
          </p:nvPr>
        </p:nvSpPr>
        <p:spPr/>
        <p:txBody>
          <a:bodyPr/>
          <a:lstStyle/>
          <a:p>
            <a:fld id="{FAEF6AD1-93E1-1C4F-BDC2-9974180EF143}" type="datetimeFigureOut">
              <a:rPr kumimoji="1" lang="ja-JP" altLang="en-US" smtClean="0"/>
              <a:t>2023/4/7</a:t>
            </a:fld>
            <a:endParaRPr kumimoji="1" lang="ja-JP" altLang="en-US"/>
          </a:p>
        </p:txBody>
      </p:sp>
      <p:sp>
        <p:nvSpPr>
          <p:cNvPr id="6" name="フッター プレースホルダー 5">
            <a:extLst>
              <a:ext uri="{FF2B5EF4-FFF2-40B4-BE49-F238E27FC236}">
                <a16:creationId xmlns:a16="http://schemas.microsoft.com/office/drawing/2014/main" id="{FCB727EA-721B-6BE5-7D3B-DBDF3D1FEE9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86F084D-066D-2F3F-3461-13C5D8522E32}"/>
              </a:ext>
            </a:extLst>
          </p:cNvPr>
          <p:cNvSpPr>
            <a:spLocks noGrp="1"/>
          </p:cNvSpPr>
          <p:nvPr>
            <p:ph type="sldNum" sz="quarter" idx="12"/>
          </p:nvPr>
        </p:nvSpPr>
        <p:spPr/>
        <p:txBody>
          <a:bodyPr/>
          <a:lstStyle/>
          <a:p>
            <a:fld id="{62CE67BD-875B-374F-A1A8-BEED90D26126}" type="slidenum">
              <a:rPr kumimoji="1" lang="ja-JP" altLang="en-US" smtClean="0"/>
              <a:t>‹#›</a:t>
            </a:fld>
            <a:endParaRPr kumimoji="1" lang="ja-JP" altLang="en-US"/>
          </a:p>
        </p:txBody>
      </p:sp>
    </p:spTree>
    <p:extLst>
      <p:ext uri="{BB962C8B-B14F-4D97-AF65-F5344CB8AC3E}">
        <p14:creationId xmlns:p14="http://schemas.microsoft.com/office/powerpoint/2010/main" val="3411716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42AD2BA-E5B1-1BA4-4769-4E952393F2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B606468-C9CA-4BBB-641A-2E00170632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EB76615-9716-EF65-1531-76D96576D7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EF6AD1-93E1-1C4F-BDC2-9974180EF143}" type="datetimeFigureOut">
              <a:rPr kumimoji="1" lang="ja-JP" altLang="en-US" smtClean="0"/>
              <a:t>2023/4/7</a:t>
            </a:fld>
            <a:endParaRPr kumimoji="1" lang="ja-JP" altLang="en-US"/>
          </a:p>
        </p:txBody>
      </p:sp>
      <p:sp>
        <p:nvSpPr>
          <p:cNvPr id="5" name="フッター プレースホルダー 4">
            <a:extLst>
              <a:ext uri="{FF2B5EF4-FFF2-40B4-BE49-F238E27FC236}">
                <a16:creationId xmlns:a16="http://schemas.microsoft.com/office/drawing/2014/main" id="{2846BBCA-441C-7910-DAF8-F8249077E1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371A529-1F78-C009-A74F-030CA47A1C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CE67BD-875B-374F-A1A8-BEED90D26126}" type="slidenum">
              <a:rPr kumimoji="1" lang="ja-JP" altLang="en-US" smtClean="0"/>
              <a:t>‹#›</a:t>
            </a:fld>
            <a:endParaRPr kumimoji="1" lang="ja-JP" altLang="en-US"/>
          </a:p>
        </p:txBody>
      </p:sp>
    </p:spTree>
    <p:extLst>
      <p:ext uri="{BB962C8B-B14F-4D97-AF65-F5344CB8AC3E}">
        <p14:creationId xmlns:p14="http://schemas.microsoft.com/office/powerpoint/2010/main" val="23787266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字幕 2">
            <a:extLst>
              <a:ext uri="{FF2B5EF4-FFF2-40B4-BE49-F238E27FC236}">
                <a16:creationId xmlns:a16="http://schemas.microsoft.com/office/drawing/2014/main" id="{8A6B0F07-CFD6-4E97-ED2D-D10C7A332424}"/>
              </a:ext>
            </a:extLst>
          </p:cNvPr>
          <p:cNvSpPr txBox="1">
            <a:spLocks/>
          </p:cNvSpPr>
          <p:nvPr/>
        </p:nvSpPr>
        <p:spPr>
          <a:xfrm>
            <a:off x="1082565" y="2388864"/>
            <a:ext cx="10489324" cy="3914331"/>
          </a:xfrm>
          <a:prstGeom prst="rect">
            <a:avLst/>
          </a:prstGeom>
        </p:spPr>
        <p:txBody>
          <a:bodyPr vert="horz" lIns="91440" tIns="45720" rIns="91440" bIns="45720" rtlCol="0" anchor="ctr">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en-US" altLang="ja-JP" sz="2200" b="1" dirty="0"/>
              <a:t>1.</a:t>
            </a:r>
            <a:r>
              <a:rPr lang="ja-JP" altLang="en-US" sz="2200" b="1"/>
              <a:t>脱プラスチック推進</a:t>
            </a:r>
            <a:r>
              <a:rPr lang="en-US" altLang="ja-JP" sz="2200" b="1" dirty="0"/>
              <a:t> / </a:t>
            </a:r>
            <a:r>
              <a:rPr lang="ja-JP" altLang="en-US" sz="2200" b="1"/>
              <a:t>ゼロカーボンシティ推進</a:t>
            </a:r>
            <a:endParaRPr lang="en-US" altLang="ja-JP" sz="2200" b="1" dirty="0"/>
          </a:p>
          <a:p>
            <a:pPr algn="l">
              <a:lnSpc>
                <a:spcPct val="170000"/>
              </a:lnSpc>
            </a:pPr>
            <a:r>
              <a:rPr lang="ja-JP" altLang="en-US" sz="1600" dirty="0"/>
              <a:t>指定ゴミ袋のバイオプラスチック化により、</a:t>
            </a:r>
            <a:r>
              <a:rPr lang="ja-JP" altLang="en-US" sz="1600"/>
              <a:t>年間約</a:t>
            </a:r>
            <a:r>
              <a:rPr lang="en-US" altLang="ja-JP" sz="1600" dirty="0"/>
              <a:t>1,750kg</a:t>
            </a:r>
            <a:r>
              <a:rPr lang="ja-JP" altLang="en-US" sz="1600"/>
              <a:t>の</a:t>
            </a:r>
            <a:r>
              <a:rPr lang="ja-JP" altLang="en-US" sz="1600" dirty="0"/>
              <a:t>プラスチックをバイオプラスチックに転換</a:t>
            </a:r>
            <a:r>
              <a:rPr lang="ja-JP" altLang="en-US" sz="1600"/>
              <a:t>に資する。</a:t>
            </a:r>
            <a:r>
              <a:rPr lang="en-US" altLang="ja-JP" sz="1600" dirty="0"/>
              <a:t>2030</a:t>
            </a:r>
            <a:r>
              <a:rPr lang="ja-JP" altLang="en-US" sz="1600"/>
              <a:t>年までに鹿島市産のお米で作ったバイオプラで作成したゴミ袋を鹿島市の指定ゴミ袋とするとともに行政施設、民間ともに域内でのバイオプラスチックの活用を推進する。</a:t>
            </a:r>
            <a:endParaRPr lang="en-US" altLang="ja-JP" sz="1600" dirty="0"/>
          </a:p>
          <a:p>
            <a:pPr algn="l"/>
            <a:endParaRPr lang="en-US" altLang="ja-JP" sz="1600" dirty="0"/>
          </a:p>
          <a:p>
            <a:pPr algn="l"/>
            <a:r>
              <a:rPr lang="en-US" altLang="ja-JP" sz="2200" b="1" dirty="0"/>
              <a:t>2.</a:t>
            </a:r>
            <a:r>
              <a:rPr lang="ja-JP" altLang="en-US" sz="2200" b="1"/>
              <a:t>資源米活用による</a:t>
            </a:r>
            <a:r>
              <a:rPr lang="ja-JP" altLang="en-US" sz="2200" b="1" dirty="0"/>
              <a:t>産業推進</a:t>
            </a:r>
            <a:endParaRPr lang="en-US" altLang="ja-JP" sz="2200" b="1" dirty="0"/>
          </a:p>
          <a:p>
            <a:pPr algn="l"/>
            <a:r>
              <a:rPr lang="ja-JP" altLang="en-US" sz="1600"/>
              <a:t>鹿島にて資源米の生産をおこないバイオプラスチックの原料の</a:t>
            </a:r>
            <a:r>
              <a:rPr lang="ja-JP" altLang="en-US" sz="1600" dirty="0"/>
              <a:t>生産</a:t>
            </a:r>
            <a:r>
              <a:rPr lang="ja-JP" altLang="en-US" sz="1600"/>
              <a:t>拠点とすること</a:t>
            </a:r>
            <a:r>
              <a:rPr lang="ja-JP" altLang="en-US" sz="1600" dirty="0"/>
              <a:t>で農地の活性化</a:t>
            </a:r>
            <a:r>
              <a:rPr lang="ja-JP" altLang="en-US" sz="1600"/>
              <a:t>を図る。</a:t>
            </a:r>
            <a:endParaRPr lang="en-US" altLang="ja-JP" sz="1600" dirty="0"/>
          </a:p>
          <a:p>
            <a:pPr algn="l"/>
            <a:endParaRPr lang="en-US" altLang="ja-JP" sz="1600" u="sng" dirty="0">
              <a:solidFill>
                <a:srgbClr val="1A0DAB"/>
              </a:solidFill>
              <a:latin typeface="arial" panose="020B0604020202020204" pitchFamily="34" charset="0"/>
            </a:endParaRPr>
          </a:p>
          <a:p>
            <a:pPr algn="l"/>
            <a:r>
              <a:rPr lang="en-US" altLang="ja-JP" sz="2200" b="1" dirty="0">
                <a:latin typeface="arial" panose="020B0604020202020204" pitchFamily="34" charset="0"/>
              </a:rPr>
              <a:t>3. </a:t>
            </a:r>
            <a:r>
              <a:rPr lang="ja-JP" altLang="en-US" sz="2200" b="1">
                <a:latin typeface="arial" panose="020B0604020202020204" pitchFamily="34" charset="0"/>
              </a:rPr>
              <a:t>バイオマスプラスチック関連産業の育成</a:t>
            </a:r>
            <a:endParaRPr lang="en-US" altLang="ja-JP" sz="2200" b="1" dirty="0">
              <a:latin typeface="arial" panose="020B0604020202020204" pitchFamily="34" charset="0"/>
            </a:endParaRPr>
          </a:p>
          <a:p>
            <a:pPr algn="l"/>
            <a:r>
              <a:rPr lang="ja-JP" altLang="en-US" sz="1600">
                <a:latin typeface="arial" panose="020B0604020202020204" pitchFamily="34" charset="0"/>
              </a:rPr>
              <a:t>域内企業に対してバイオマスプラスチックを活用した事業創造を輔弼し、鹿島市の産業の競争力の強化に繋げる。</a:t>
            </a:r>
            <a:endParaRPr lang="en-US" altLang="ja-JP" sz="1600" dirty="0">
              <a:latin typeface="arial" panose="020B0604020202020204" pitchFamily="34" charset="0"/>
            </a:endParaRPr>
          </a:p>
          <a:p>
            <a:pPr algn="l"/>
            <a:endParaRPr lang="en-US" altLang="ja-JP" sz="1600" u="sng" dirty="0">
              <a:solidFill>
                <a:srgbClr val="1A0DAB"/>
              </a:solidFill>
              <a:latin typeface="arial" panose="020B0604020202020204" pitchFamily="34" charset="0"/>
            </a:endParaRPr>
          </a:p>
          <a:p>
            <a:pPr algn="l"/>
            <a:r>
              <a:rPr lang="en-US" altLang="ja-JP" sz="2000" b="1" dirty="0"/>
              <a:t>4.</a:t>
            </a:r>
            <a:r>
              <a:rPr lang="ja-JP" altLang="en-US" sz="2000" b="1"/>
              <a:t> </a:t>
            </a:r>
            <a:r>
              <a:rPr lang="ja-JP" altLang="en-US" sz="2000" b="1" dirty="0"/>
              <a:t>防災・減災</a:t>
            </a:r>
            <a:r>
              <a:rPr lang="en-US" altLang="ja-JP" sz="2000" b="1" dirty="0"/>
              <a:t> / </a:t>
            </a:r>
            <a:r>
              <a:rPr lang="ja-JP" altLang="en-US" sz="2000" b="1" dirty="0"/>
              <a:t>生物多様性への好影響</a:t>
            </a:r>
            <a:endParaRPr lang="en-US" altLang="ja-JP" sz="2000" b="1" dirty="0"/>
          </a:p>
          <a:p>
            <a:pPr algn="l"/>
            <a:r>
              <a:rPr lang="ja-JP" altLang="en-US" sz="1600" dirty="0"/>
              <a:t>農地の活用による農地のグリーンインフラとしての防災・減災の効果</a:t>
            </a:r>
            <a:r>
              <a:rPr lang="ja-JP" altLang="en-US" sz="1600"/>
              <a:t>や未耕作農地</a:t>
            </a:r>
            <a:r>
              <a:rPr lang="ja-JP" altLang="en-US" sz="1600" dirty="0"/>
              <a:t>の活用による生物多様性の確保の効果が見込まれる</a:t>
            </a:r>
            <a:endParaRPr lang="en-US" altLang="ja-JP" sz="1600" dirty="0"/>
          </a:p>
        </p:txBody>
      </p:sp>
      <p:sp>
        <p:nvSpPr>
          <p:cNvPr id="2" name="タイトル 1">
            <a:extLst>
              <a:ext uri="{FF2B5EF4-FFF2-40B4-BE49-F238E27FC236}">
                <a16:creationId xmlns:a16="http://schemas.microsoft.com/office/drawing/2014/main" id="{36464AE8-58B3-656C-95B6-ECDAD6A0CBE9}"/>
              </a:ext>
            </a:extLst>
          </p:cNvPr>
          <p:cNvSpPr>
            <a:spLocks noGrp="1"/>
          </p:cNvSpPr>
          <p:nvPr>
            <p:ph type="ctrTitle"/>
          </p:nvPr>
        </p:nvSpPr>
        <p:spPr>
          <a:xfrm>
            <a:off x="1524000" y="554805"/>
            <a:ext cx="9144000" cy="477837"/>
          </a:xfrm>
        </p:spPr>
        <p:txBody>
          <a:bodyPr>
            <a:normAutofit/>
          </a:bodyPr>
          <a:lstStyle/>
          <a:p>
            <a:r>
              <a:rPr kumimoji="1" lang="ja-JP" altLang="en-US" sz="2400" b="1" dirty="0"/>
              <a:t>佐賀県</a:t>
            </a:r>
            <a:r>
              <a:rPr kumimoji="1" lang="ja-JP" altLang="en-US" sz="2400" b="1" dirty="0" smtClean="0"/>
              <a:t>鹿島市</a:t>
            </a:r>
            <a:r>
              <a:rPr kumimoji="1" lang="en-US" altLang="ja-JP" sz="2400" b="1" dirty="0" smtClean="0"/>
              <a:t>×</a:t>
            </a:r>
            <a:r>
              <a:rPr kumimoji="1" lang="ja-JP" altLang="en-US" sz="2400" b="1" dirty="0" smtClean="0"/>
              <a:t>バイオマスレジンホールディングス</a:t>
            </a:r>
            <a:r>
              <a:rPr kumimoji="1" lang="ja-JP" altLang="en-US" sz="2400" b="1" dirty="0"/>
              <a:t>連携協定</a:t>
            </a:r>
          </a:p>
        </p:txBody>
      </p:sp>
      <p:sp>
        <p:nvSpPr>
          <p:cNvPr id="3" name="字幕 2">
            <a:extLst>
              <a:ext uri="{FF2B5EF4-FFF2-40B4-BE49-F238E27FC236}">
                <a16:creationId xmlns:a16="http://schemas.microsoft.com/office/drawing/2014/main" id="{B5422EF7-12AD-BA03-80B0-A29026FDF993}"/>
              </a:ext>
            </a:extLst>
          </p:cNvPr>
          <p:cNvSpPr>
            <a:spLocks noGrp="1"/>
          </p:cNvSpPr>
          <p:nvPr>
            <p:ph type="subTitle" idx="1"/>
          </p:nvPr>
        </p:nvSpPr>
        <p:spPr>
          <a:xfrm>
            <a:off x="1019503" y="1734210"/>
            <a:ext cx="10489324" cy="454955"/>
          </a:xfrm>
        </p:spPr>
        <p:txBody>
          <a:bodyPr>
            <a:normAutofit/>
          </a:bodyPr>
          <a:lstStyle/>
          <a:p>
            <a:r>
              <a:rPr kumimoji="1" lang="ja-JP" altLang="en-US" sz="2000"/>
              <a:t>バイオプラスチックの地産地消。脱プラスチックによる産業創造。</a:t>
            </a:r>
            <a:endParaRPr kumimoji="1" lang="ja-JP" altLang="en-US" sz="2000" dirty="0"/>
          </a:p>
        </p:txBody>
      </p:sp>
      <p:sp>
        <p:nvSpPr>
          <p:cNvPr id="4" name="正方形/長方形 3">
            <a:extLst>
              <a:ext uri="{FF2B5EF4-FFF2-40B4-BE49-F238E27FC236}">
                <a16:creationId xmlns:a16="http://schemas.microsoft.com/office/drawing/2014/main" id="{5F240E91-06B9-487B-422F-C71A54C550D0}"/>
              </a:ext>
            </a:extLst>
          </p:cNvPr>
          <p:cNvSpPr/>
          <p:nvPr/>
        </p:nvSpPr>
        <p:spPr>
          <a:xfrm>
            <a:off x="1019503" y="1534511"/>
            <a:ext cx="10604938" cy="7385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字幕 2">
            <a:extLst>
              <a:ext uri="{FF2B5EF4-FFF2-40B4-BE49-F238E27FC236}">
                <a16:creationId xmlns:a16="http://schemas.microsoft.com/office/drawing/2014/main" id="{7F2AC9D1-27F1-DAD6-E09B-572EE9CCA165}"/>
              </a:ext>
            </a:extLst>
          </p:cNvPr>
          <p:cNvSpPr txBox="1">
            <a:spLocks/>
          </p:cNvSpPr>
          <p:nvPr/>
        </p:nvSpPr>
        <p:spPr>
          <a:xfrm>
            <a:off x="5039710" y="1417200"/>
            <a:ext cx="2112579" cy="294290"/>
          </a:xfrm>
          <a:prstGeom prst="rect">
            <a:avLst/>
          </a:prstGeom>
          <a:solidFill>
            <a:schemeClr val="bg1"/>
          </a:solidFill>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kumimoji="1" lang="ja-JP" altLang="en-US" sz="2000"/>
              <a:t>連携協定による目標</a:t>
            </a:r>
            <a:endParaRPr kumimoji="1" lang="en-US" altLang="ja-JP" sz="2000" dirty="0"/>
          </a:p>
        </p:txBody>
      </p:sp>
    </p:spTree>
    <p:extLst>
      <p:ext uri="{BB962C8B-B14F-4D97-AF65-F5344CB8AC3E}">
        <p14:creationId xmlns:p14="http://schemas.microsoft.com/office/powerpoint/2010/main" val="1252903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464AE8-58B3-656C-95B6-ECDAD6A0CBE9}"/>
              </a:ext>
            </a:extLst>
          </p:cNvPr>
          <p:cNvSpPr>
            <a:spLocks noGrp="1"/>
          </p:cNvSpPr>
          <p:nvPr>
            <p:ph type="ctrTitle"/>
          </p:nvPr>
        </p:nvSpPr>
        <p:spPr>
          <a:xfrm>
            <a:off x="1524000" y="554805"/>
            <a:ext cx="9144000" cy="477837"/>
          </a:xfrm>
        </p:spPr>
        <p:txBody>
          <a:bodyPr>
            <a:normAutofit/>
          </a:bodyPr>
          <a:lstStyle/>
          <a:p>
            <a:r>
              <a:rPr kumimoji="1" lang="ja-JP" altLang="en-US" sz="2400" b="1"/>
              <a:t>ロードマップ</a:t>
            </a:r>
          </a:p>
        </p:txBody>
      </p:sp>
      <p:sp>
        <p:nvSpPr>
          <p:cNvPr id="5" name="字幕 2">
            <a:extLst>
              <a:ext uri="{FF2B5EF4-FFF2-40B4-BE49-F238E27FC236}">
                <a16:creationId xmlns:a16="http://schemas.microsoft.com/office/drawing/2014/main" id="{7F2AC9D1-27F1-DAD6-E09B-572EE9CCA165}"/>
              </a:ext>
            </a:extLst>
          </p:cNvPr>
          <p:cNvSpPr txBox="1">
            <a:spLocks/>
          </p:cNvSpPr>
          <p:nvPr/>
        </p:nvSpPr>
        <p:spPr>
          <a:xfrm>
            <a:off x="5039710" y="1417200"/>
            <a:ext cx="2112579" cy="294290"/>
          </a:xfrm>
          <a:prstGeom prst="rect">
            <a:avLst/>
          </a:prstGeom>
          <a:solidFill>
            <a:schemeClr val="bg1"/>
          </a:solidFill>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endParaRPr kumimoji="1" lang="en-US" altLang="ja-JP" sz="2000" dirty="0"/>
          </a:p>
        </p:txBody>
      </p:sp>
      <p:sp>
        <p:nvSpPr>
          <p:cNvPr id="10" name="タイトル 1">
            <a:extLst>
              <a:ext uri="{FF2B5EF4-FFF2-40B4-BE49-F238E27FC236}">
                <a16:creationId xmlns:a16="http://schemas.microsoft.com/office/drawing/2014/main" id="{562AF6DA-9ABC-A924-698C-9BA77CB4C860}"/>
              </a:ext>
            </a:extLst>
          </p:cNvPr>
          <p:cNvSpPr txBox="1">
            <a:spLocks/>
          </p:cNvSpPr>
          <p:nvPr/>
        </p:nvSpPr>
        <p:spPr>
          <a:xfrm>
            <a:off x="7283670" y="6303196"/>
            <a:ext cx="4845268" cy="47860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r"/>
            <a:r>
              <a:rPr lang="ja-JP" altLang="en-US" sz="1400" b="1"/>
              <a:t>佐賀県鹿島市バイオマスレジンホールディングス連携協定</a:t>
            </a:r>
          </a:p>
        </p:txBody>
      </p:sp>
      <p:sp>
        <p:nvSpPr>
          <p:cNvPr id="11" name="円/楕円 10">
            <a:extLst>
              <a:ext uri="{FF2B5EF4-FFF2-40B4-BE49-F238E27FC236}">
                <a16:creationId xmlns:a16="http://schemas.microsoft.com/office/drawing/2014/main" id="{AF91156E-8911-AD0A-3D32-0D1E0E3DE1F1}"/>
              </a:ext>
            </a:extLst>
          </p:cNvPr>
          <p:cNvSpPr/>
          <p:nvPr/>
        </p:nvSpPr>
        <p:spPr>
          <a:xfrm>
            <a:off x="1534511" y="2042426"/>
            <a:ext cx="651641" cy="651641"/>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dirty="0"/>
              <a:t>1</a:t>
            </a:r>
            <a:endParaRPr kumimoji="1" lang="ja-JP" altLang="en-US"/>
          </a:p>
        </p:txBody>
      </p:sp>
      <p:sp>
        <p:nvSpPr>
          <p:cNvPr id="12" name="円/楕円 11">
            <a:extLst>
              <a:ext uri="{FF2B5EF4-FFF2-40B4-BE49-F238E27FC236}">
                <a16:creationId xmlns:a16="http://schemas.microsoft.com/office/drawing/2014/main" id="{08D18DAC-A0E0-27C3-4432-77287114A23A}"/>
              </a:ext>
            </a:extLst>
          </p:cNvPr>
          <p:cNvSpPr/>
          <p:nvPr/>
        </p:nvSpPr>
        <p:spPr>
          <a:xfrm>
            <a:off x="3670739" y="2063447"/>
            <a:ext cx="651641" cy="651641"/>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dirty="0"/>
              <a:t>2</a:t>
            </a:r>
            <a:endParaRPr kumimoji="1" lang="ja-JP" altLang="en-US"/>
          </a:p>
        </p:txBody>
      </p:sp>
      <p:sp>
        <p:nvSpPr>
          <p:cNvPr id="13" name="テキスト ボックス 12">
            <a:extLst>
              <a:ext uri="{FF2B5EF4-FFF2-40B4-BE49-F238E27FC236}">
                <a16:creationId xmlns:a16="http://schemas.microsoft.com/office/drawing/2014/main" id="{21246445-3062-BD90-E8F5-1553299F4096}"/>
              </a:ext>
            </a:extLst>
          </p:cNvPr>
          <p:cNvSpPr txBox="1"/>
          <p:nvPr/>
        </p:nvSpPr>
        <p:spPr>
          <a:xfrm>
            <a:off x="1383277" y="2967335"/>
            <a:ext cx="954107" cy="461665"/>
          </a:xfrm>
          <a:prstGeom prst="rect">
            <a:avLst/>
          </a:prstGeom>
          <a:noFill/>
        </p:spPr>
        <p:txBody>
          <a:bodyPr wrap="none" rtlCol="0">
            <a:spAutoFit/>
          </a:bodyPr>
          <a:lstStyle/>
          <a:p>
            <a:pPr algn="ctr"/>
            <a:r>
              <a:rPr kumimoji="1" lang="en-US" altLang="ja-JP" sz="1200" b="1" dirty="0"/>
              <a:t>2023.5</a:t>
            </a:r>
          </a:p>
          <a:p>
            <a:pPr algn="ctr"/>
            <a:r>
              <a:rPr lang="ja-JP" altLang="en-US" sz="1200" b="1"/>
              <a:t>検討会組成</a:t>
            </a:r>
            <a:endParaRPr kumimoji="1" lang="ja-JP" altLang="en-US" sz="1200" b="1"/>
          </a:p>
        </p:txBody>
      </p:sp>
      <p:sp>
        <p:nvSpPr>
          <p:cNvPr id="14" name="テキスト ボックス 13">
            <a:extLst>
              <a:ext uri="{FF2B5EF4-FFF2-40B4-BE49-F238E27FC236}">
                <a16:creationId xmlns:a16="http://schemas.microsoft.com/office/drawing/2014/main" id="{A1EB0B5B-C344-3C6B-BD4B-FEB79305AA25}"/>
              </a:ext>
            </a:extLst>
          </p:cNvPr>
          <p:cNvSpPr txBox="1"/>
          <p:nvPr/>
        </p:nvSpPr>
        <p:spPr>
          <a:xfrm>
            <a:off x="760975" y="3766119"/>
            <a:ext cx="2198709" cy="1384995"/>
          </a:xfrm>
          <a:prstGeom prst="rect">
            <a:avLst/>
          </a:prstGeom>
          <a:noFill/>
        </p:spPr>
        <p:txBody>
          <a:bodyPr wrap="square" rtlCol="0">
            <a:spAutoFit/>
          </a:bodyPr>
          <a:lstStyle/>
          <a:p>
            <a:pPr algn="ctr"/>
            <a:r>
              <a:rPr lang="ja-JP" altLang="en-US" sz="1200"/>
              <a:t>下記</a:t>
            </a:r>
            <a:r>
              <a:rPr lang="en-US" altLang="ja-JP" sz="1200" dirty="0"/>
              <a:t>2</a:t>
            </a:r>
            <a:r>
              <a:rPr lang="ja-JP" altLang="en-US" sz="1200"/>
              <a:t>点の検討を目標とした検討会の組成</a:t>
            </a:r>
            <a:endParaRPr lang="en-US" altLang="ja-JP" sz="1200" dirty="0"/>
          </a:p>
          <a:p>
            <a:pPr algn="ctr"/>
            <a:endParaRPr lang="en-US" altLang="ja-JP" sz="1200" dirty="0"/>
          </a:p>
          <a:p>
            <a:pPr algn="ctr"/>
            <a:r>
              <a:rPr lang="en-US" altLang="ja-JP" sz="1200" dirty="0"/>
              <a:t>1.</a:t>
            </a:r>
            <a:r>
              <a:rPr kumimoji="1" lang="ja-JP" altLang="en-US" sz="1200"/>
              <a:t>指定ゴミ袋へのバイオプラスチック導入に関する検討</a:t>
            </a:r>
            <a:endParaRPr kumimoji="1" lang="en-US" altLang="ja-JP" sz="1200" dirty="0"/>
          </a:p>
          <a:p>
            <a:pPr algn="ctr"/>
            <a:r>
              <a:rPr lang="en-US" altLang="ja-JP" sz="1200" dirty="0"/>
              <a:t>2.</a:t>
            </a:r>
            <a:r>
              <a:rPr lang="ja-JP" altLang="en-US" sz="1200"/>
              <a:t>鹿島産のお米を原料とした</a:t>
            </a:r>
            <a:r>
              <a:rPr kumimoji="1" lang="ja-JP" altLang="en-US" sz="1200"/>
              <a:t>バイオプラスチックの作成</a:t>
            </a:r>
            <a:endParaRPr kumimoji="1" lang="en-US" altLang="ja-JP" sz="1200" dirty="0"/>
          </a:p>
        </p:txBody>
      </p:sp>
      <p:sp>
        <p:nvSpPr>
          <p:cNvPr id="16" name="円/楕円 15">
            <a:extLst>
              <a:ext uri="{FF2B5EF4-FFF2-40B4-BE49-F238E27FC236}">
                <a16:creationId xmlns:a16="http://schemas.microsoft.com/office/drawing/2014/main" id="{86BBF6A1-C91D-D3C8-3A98-66C59A64C591}"/>
              </a:ext>
            </a:extLst>
          </p:cNvPr>
          <p:cNvSpPr/>
          <p:nvPr/>
        </p:nvSpPr>
        <p:spPr>
          <a:xfrm>
            <a:off x="5887470" y="2073957"/>
            <a:ext cx="651641" cy="651641"/>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dirty="0"/>
              <a:t>3</a:t>
            </a:r>
            <a:endParaRPr kumimoji="1" lang="ja-JP" altLang="en-US"/>
          </a:p>
        </p:txBody>
      </p:sp>
      <p:sp>
        <p:nvSpPr>
          <p:cNvPr id="17" name="円/楕円 16">
            <a:extLst>
              <a:ext uri="{FF2B5EF4-FFF2-40B4-BE49-F238E27FC236}">
                <a16:creationId xmlns:a16="http://schemas.microsoft.com/office/drawing/2014/main" id="{1D26947A-FBD8-AD1D-265C-B34CD85FE29E}"/>
              </a:ext>
            </a:extLst>
          </p:cNvPr>
          <p:cNvSpPr/>
          <p:nvPr/>
        </p:nvSpPr>
        <p:spPr>
          <a:xfrm>
            <a:off x="7983447" y="2063446"/>
            <a:ext cx="651641" cy="651641"/>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dirty="0"/>
              <a:t>4</a:t>
            </a:r>
            <a:endParaRPr kumimoji="1" lang="ja-JP" altLang="en-US"/>
          </a:p>
        </p:txBody>
      </p:sp>
      <p:sp>
        <p:nvSpPr>
          <p:cNvPr id="18" name="テキスト ボックス 17">
            <a:extLst>
              <a:ext uri="{FF2B5EF4-FFF2-40B4-BE49-F238E27FC236}">
                <a16:creationId xmlns:a16="http://schemas.microsoft.com/office/drawing/2014/main" id="{B52F4B61-E09C-3A4C-334C-D16C8685CB77}"/>
              </a:ext>
            </a:extLst>
          </p:cNvPr>
          <p:cNvSpPr txBox="1"/>
          <p:nvPr/>
        </p:nvSpPr>
        <p:spPr>
          <a:xfrm>
            <a:off x="3288673" y="2967335"/>
            <a:ext cx="1415772" cy="461665"/>
          </a:xfrm>
          <a:prstGeom prst="rect">
            <a:avLst/>
          </a:prstGeom>
          <a:noFill/>
        </p:spPr>
        <p:txBody>
          <a:bodyPr wrap="none" rtlCol="0">
            <a:spAutoFit/>
          </a:bodyPr>
          <a:lstStyle/>
          <a:p>
            <a:pPr algn="ctr"/>
            <a:r>
              <a:rPr kumimoji="1" lang="en-US" altLang="ja-JP" sz="1200" b="1" dirty="0"/>
              <a:t>2023.7</a:t>
            </a:r>
          </a:p>
          <a:p>
            <a:pPr algn="ctr"/>
            <a:r>
              <a:rPr lang="ja-JP" altLang="en-US" sz="1200" b="1" dirty="0"/>
              <a:t>ロードマップ発表</a:t>
            </a:r>
            <a:endParaRPr kumimoji="1" lang="ja-JP" altLang="en-US" sz="1200" b="1" dirty="0"/>
          </a:p>
        </p:txBody>
      </p:sp>
      <p:sp>
        <p:nvSpPr>
          <p:cNvPr id="19" name="テキスト ボックス 18">
            <a:extLst>
              <a:ext uri="{FF2B5EF4-FFF2-40B4-BE49-F238E27FC236}">
                <a16:creationId xmlns:a16="http://schemas.microsoft.com/office/drawing/2014/main" id="{5F4E7556-A897-12FE-9C69-8BB1EC90CF03}"/>
              </a:ext>
            </a:extLst>
          </p:cNvPr>
          <p:cNvSpPr txBox="1"/>
          <p:nvPr/>
        </p:nvSpPr>
        <p:spPr>
          <a:xfrm>
            <a:off x="3180433" y="3755608"/>
            <a:ext cx="1919164" cy="1015663"/>
          </a:xfrm>
          <a:prstGeom prst="rect">
            <a:avLst/>
          </a:prstGeom>
          <a:noFill/>
        </p:spPr>
        <p:txBody>
          <a:bodyPr wrap="square" rtlCol="0">
            <a:spAutoFit/>
          </a:bodyPr>
          <a:lstStyle/>
          <a:p>
            <a:pPr algn="ctr"/>
            <a:r>
              <a:rPr kumimoji="1" lang="ja-JP" altLang="en-US" sz="1200"/>
              <a:t>指定ゴミ袋へのバイオプラスチック導入、鹿島産の米によるバイオプラスチック作成のロードマップ発表</a:t>
            </a:r>
            <a:endParaRPr kumimoji="1" lang="en-US" altLang="ja-JP" sz="1200" dirty="0"/>
          </a:p>
        </p:txBody>
      </p:sp>
      <p:sp>
        <p:nvSpPr>
          <p:cNvPr id="20" name="テキスト ボックス 19">
            <a:extLst>
              <a:ext uri="{FF2B5EF4-FFF2-40B4-BE49-F238E27FC236}">
                <a16:creationId xmlns:a16="http://schemas.microsoft.com/office/drawing/2014/main" id="{E70F4BAB-7177-B9E8-B918-8C21DEAFDD7E}"/>
              </a:ext>
            </a:extLst>
          </p:cNvPr>
          <p:cNvSpPr txBox="1"/>
          <p:nvPr/>
        </p:nvSpPr>
        <p:spPr>
          <a:xfrm>
            <a:off x="5315090" y="2956825"/>
            <a:ext cx="1796403" cy="646331"/>
          </a:xfrm>
          <a:prstGeom prst="rect">
            <a:avLst/>
          </a:prstGeom>
          <a:noFill/>
        </p:spPr>
        <p:txBody>
          <a:bodyPr wrap="square" rtlCol="0">
            <a:spAutoFit/>
          </a:bodyPr>
          <a:lstStyle/>
          <a:p>
            <a:pPr algn="ctr"/>
            <a:r>
              <a:rPr kumimoji="1" lang="en-US" altLang="ja-JP" sz="1200" b="1" dirty="0"/>
              <a:t>2023.10</a:t>
            </a:r>
            <a:r>
              <a:rPr lang="ja-JP" altLang="en-US" sz="1200" b="1"/>
              <a:t>バイオプラスチック</a:t>
            </a:r>
            <a:r>
              <a:rPr lang="ja-JP" altLang="en-US" sz="1200" b="1" dirty="0"/>
              <a:t>作成の実証実験</a:t>
            </a:r>
            <a:endParaRPr kumimoji="1" lang="en-US" altLang="ja-JP" sz="1200" b="1" dirty="0"/>
          </a:p>
          <a:p>
            <a:pPr algn="ctr"/>
            <a:endParaRPr kumimoji="1" lang="ja-JP" altLang="en-US" sz="1200" b="1" dirty="0"/>
          </a:p>
        </p:txBody>
      </p:sp>
      <p:sp>
        <p:nvSpPr>
          <p:cNvPr id="21" name="テキスト ボックス 20">
            <a:extLst>
              <a:ext uri="{FF2B5EF4-FFF2-40B4-BE49-F238E27FC236}">
                <a16:creationId xmlns:a16="http://schemas.microsoft.com/office/drawing/2014/main" id="{31B67C7C-A1CC-45CD-C113-DDB8D644D161}"/>
              </a:ext>
            </a:extLst>
          </p:cNvPr>
          <p:cNvSpPr txBox="1"/>
          <p:nvPr/>
        </p:nvSpPr>
        <p:spPr>
          <a:xfrm>
            <a:off x="5320346" y="3719529"/>
            <a:ext cx="1919164" cy="646331"/>
          </a:xfrm>
          <a:prstGeom prst="rect">
            <a:avLst/>
          </a:prstGeom>
          <a:noFill/>
        </p:spPr>
        <p:txBody>
          <a:bodyPr wrap="square" rtlCol="0">
            <a:spAutoFit/>
          </a:bodyPr>
          <a:lstStyle/>
          <a:p>
            <a:pPr algn="ctr"/>
            <a:r>
              <a:rPr kumimoji="1" lang="ja-JP" altLang="en-US" sz="1200" dirty="0"/>
              <a:t>鹿島産のお米によるバイオプラスチック作成の実証実験の実施</a:t>
            </a:r>
            <a:endParaRPr kumimoji="1" lang="en-US" altLang="ja-JP" sz="1200" dirty="0"/>
          </a:p>
        </p:txBody>
      </p:sp>
      <p:sp>
        <p:nvSpPr>
          <p:cNvPr id="22" name="テキスト ボックス 21">
            <a:extLst>
              <a:ext uri="{FF2B5EF4-FFF2-40B4-BE49-F238E27FC236}">
                <a16:creationId xmlns:a16="http://schemas.microsoft.com/office/drawing/2014/main" id="{FB65947F-F640-6D9E-17B6-E0F8595A0874}"/>
              </a:ext>
            </a:extLst>
          </p:cNvPr>
          <p:cNvSpPr txBox="1"/>
          <p:nvPr/>
        </p:nvSpPr>
        <p:spPr>
          <a:xfrm>
            <a:off x="7460259" y="3687998"/>
            <a:ext cx="1919164" cy="646331"/>
          </a:xfrm>
          <a:prstGeom prst="rect">
            <a:avLst/>
          </a:prstGeom>
          <a:noFill/>
        </p:spPr>
        <p:txBody>
          <a:bodyPr wrap="square" rtlCol="0">
            <a:spAutoFit/>
          </a:bodyPr>
          <a:lstStyle/>
          <a:p>
            <a:pPr algn="ctr"/>
            <a:r>
              <a:rPr kumimoji="1" lang="ja-JP" altLang="en-US" sz="1200"/>
              <a:t>鹿島産のお米によるバイオプラスチック原料の耕作開始</a:t>
            </a:r>
            <a:endParaRPr kumimoji="1" lang="en-US" altLang="ja-JP" sz="1200" dirty="0"/>
          </a:p>
        </p:txBody>
      </p:sp>
      <p:sp>
        <p:nvSpPr>
          <p:cNvPr id="23" name="テキスト ボックス 22">
            <a:extLst>
              <a:ext uri="{FF2B5EF4-FFF2-40B4-BE49-F238E27FC236}">
                <a16:creationId xmlns:a16="http://schemas.microsoft.com/office/drawing/2014/main" id="{C91A07A2-E690-C675-6D96-58EE8D6138D6}"/>
              </a:ext>
            </a:extLst>
          </p:cNvPr>
          <p:cNvSpPr txBox="1"/>
          <p:nvPr/>
        </p:nvSpPr>
        <p:spPr>
          <a:xfrm>
            <a:off x="7497720" y="2977846"/>
            <a:ext cx="1796403" cy="461665"/>
          </a:xfrm>
          <a:prstGeom prst="rect">
            <a:avLst/>
          </a:prstGeom>
          <a:noFill/>
        </p:spPr>
        <p:txBody>
          <a:bodyPr wrap="square" rtlCol="0">
            <a:spAutoFit/>
          </a:bodyPr>
          <a:lstStyle/>
          <a:p>
            <a:pPr algn="ctr"/>
            <a:r>
              <a:rPr kumimoji="1" lang="en-US" altLang="ja-JP" sz="1200" b="1" dirty="0"/>
              <a:t>2024.6</a:t>
            </a:r>
            <a:r>
              <a:rPr lang="ja-JP" altLang="en-US" sz="1200" b="1" dirty="0"/>
              <a:t>バイオプラスチック作成の耕作開始</a:t>
            </a:r>
            <a:endParaRPr kumimoji="1" lang="en-US" altLang="ja-JP" sz="1200" b="1" dirty="0"/>
          </a:p>
        </p:txBody>
      </p:sp>
      <p:sp>
        <p:nvSpPr>
          <p:cNvPr id="24" name="テキスト ボックス 23">
            <a:extLst>
              <a:ext uri="{FF2B5EF4-FFF2-40B4-BE49-F238E27FC236}">
                <a16:creationId xmlns:a16="http://schemas.microsoft.com/office/drawing/2014/main" id="{3C231AF9-53C4-20BC-F039-D89F2D41F3C1}"/>
              </a:ext>
            </a:extLst>
          </p:cNvPr>
          <p:cNvSpPr txBox="1"/>
          <p:nvPr/>
        </p:nvSpPr>
        <p:spPr>
          <a:xfrm>
            <a:off x="9600174" y="3666977"/>
            <a:ext cx="1919164" cy="461665"/>
          </a:xfrm>
          <a:prstGeom prst="rect">
            <a:avLst/>
          </a:prstGeom>
          <a:noFill/>
        </p:spPr>
        <p:txBody>
          <a:bodyPr wrap="square" rtlCol="0">
            <a:spAutoFit/>
          </a:bodyPr>
          <a:lstStyle/>
          <a:p>
            <a:pPr algn="ctr"/>
            <a:r>
              <a:rPr kumimoji="1" lang="ja-JP" altLang="en-US" sz="1200"/>
              <a:t>指定ゴミ袋へのバイオプラスチック導入</a:t>
            </a:r>
            <a:endParaRPr kumimoji="1" lang="en-US" altLang="ja-JP" sz="1200" dirty="0"/>
          </a:p>
        </p:txBody>
      </p:sp>
      <p:sp>
        <p:nvSpPr>
          <p:cNvPr id="25" name="テキスト ボックス 24">
            <a:extLst>
              <a:ext uri="{FF2B5EF4-FFF2-40B4-BE49-F238E27FC236}">
                <a16:creationId xmlns:a16="http://schemas.microsoft.com/office/drawing/2014/main" id="{7F757720-18B3-BFC3-1EC9-76962442274C}"/>
              </a:ext>
            </a:extLst>
          </p:cNvPr>
          <p:cNvSpPr txBox="1"/>
          <p:nvPr/>
        </p:nvSpPr>
        <p:spPr>
          <a:xfrm>
            <a:off x="9579154" y="2956825"/>
            <a:ext cx="1796403" cy="646331"/>
          </a:xfrm>
          <a:prstGeom prst="rect">
            <a:avLst/>
          </a:prstGeom>
          <a:noFill/>
        </p:spPr>
        <p:txBody>
          <a:bodyPr wrap="square" rtlCol="0">
            <a:spAutoFit/>
          </a:bodyPr>
          <a:lstStyle/>
          <a:p>
            <a:pPr algn="ctr"/>
            <a:r>
              <a:rPr kumimoji="1" lang="en-US" altLang="ja-JP" sz="1200" b="1" dirty="0" smtClean="0"/>
              <a:t>2025</a:t>
            </a:r>
            <a:r>
              <a:rPr lang="ja-JP" altLang="en-US" sz="1200" b="1"/>
              <a:t>以降</a:t>
            </a:r>
            <a:endParaRPr kumimoji="1" lang="en-US" altLang="ja-JP" sz="1200" b="1" dirty="0"/>
          </a:p>
          <a:p>
            <a:pPr algn="ctr"/>
            <a:r>
              <a:rPr lang="ja-JP" altLang="en-US" sz="1200" b="1" dirty="0"/>
              <a:t>指定ゴミ袋へのバイオプラスチック導入</a:t>
            </a:r>
            <a:endParaRPr kumimoji="1" lang="en-US" altLang="ja-JP" sz="1200" b="1" dirty="0"/>
          </a:p>
        </p:txBody>
      </p:sp>
      <p:sp>
        <p:nvSpPr>
          <p:cNvPr id="26" name="円/楕円 25">
            <a:extLst>
              <a:ext uri="{FF2B5EF4-FFF2-40B4-BE49-F238E27FC236}">
                <a16:creationId xmlns:a16="http://schemas.microsoft.com/office/drawing/2014/main" id="{D3214DF1-2A96-A469-104C-C30DA3A21755}"/>
              </a:ext>
            </a:extLst>
          </p:cNvPr>
          <p:cNvSpPr/>
          <p:nvPr/>
        </p:nvSpPr>
        <p:spPr>
          <a:xfrm>
            <a:off x="10079425" y="2073957"/>
            <a:ext cx="651641" cy="651641"/>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dirty="0"/>
              <a:t>5</a:t>
            </a:r>
            <a:endParaRPr kumimoji="1" lang="ja-JP" altLang="en-US"/>
          </a:p>
        </p:txBody>
      </p:sp>
      <p:cxnSp>
        <p:nvCxnSpPr>
          <p:cNvPr id="28" name="直線矢印コネクタ 27">
            <a:extLst>
              <a:ext uri="{FF2B5EF4-FFF2-40B4-BE49-F238E27FC236}">
                <a16:creationId xmlns:a16="http://schemas.microsoft.com/office/drawing/2014/main" id="{CA370367-AA66-D77A-BB68-FA186BB81C5F}"/>
              </a:ext>
            </a:extLst>
          </p:cNvPr>
          <p:cNvCxnSpPr/>
          <p:nvPr/>
        </p:nvCxnSpPr>
        <p:spPr>
          <a:xfrm>
            <a:off x="2617076" y="2399777"/>
            <a:ext cx="563357" cy="0"/>
          </a:xfrm>
          <a:prstGeom prst="straightConnector1">
            <a:avLst/>
          </a:prstGeom>
          <a:ln w="1270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29" name="直線矢印コネクタ 28">
            <a:extLst>
              <a:ext uri="{FF2B5EF4-FFF2-40B4-BE49-F238E27FC236}">
                <a16:creationId xmlns:a16="http://schemas.microsoft.com/office/drawing/2014/main" id="{78398BC7-60F7-7C85-618B-D0AD71BADFBB}"/>
              </a:ext>
            </a:extLst>
          </p:cNvPr>
          <p:cNvCxnSpPr/>
          <p:nvPr/>
        </p:nvCxnSpPr>
        <p:spPr>
          <a:xfrm>
            <a:off x="4792718" y="2389267"/>
            <a:ext cx="563357" cy="0"/>
          </a:xfrm>
          <a:prstGeom prst="straightConnector1">
            <a:avLst/>
          </a:prstGeom>
          <a:ln w="1270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0" name="直線矢印コネクタ 29">
            <a:extLst>
              <a:ext uri="{FF2B5EF4-FFF2-40B4-BE49-F238E27FC236}">
                <a16:creationId xmlns:a16="http://schemas.microsoft.com/office/drawing/2014/main" id="{7788FF31-E56F-F873-7855-BAA8C20BF6C8}"/>
              </a:ext>
            </a:extLst>
          </p:cNvPr>
          <p:cNvCxnSpPr/>
          <p:nvPr/>
        </p:nvCxnSpPr>
        <p:spPr>
          <a:xfrm>
            <a:off x="6926318" y="2399778"/>
            <a:ext cx="563357" cy="0"/>
          </a:xfrm>
          <a:prstGeom prst="straightConnector1">
            <a:avLst/>
          </a:prstGeom>
          <a:ln w="1270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1" name="直線矢印コネクタ 30">
            <a:extLst>
              <a:ext uri="{FF2B5EF4-FFF2-40B4-BE49-F238E27FC236}">
                <a16:creationId xmlns:a16="http://schemas.microsoft.com/office/drawing/2014/main" id="{30617646-DDA9-2B8E-10BC-0B58B85875A0}"/>
              </a:ext>
            </a:extLst>
          </p:cNvPr>
          <p:cNvCxnSpPr/>
          <p:nvPr/>
        </p:nvCxnSpPr>
        <p:spPr>
          <a:xfrm>
            <a:off x="9049408" y="2399778"/>
            <a:ext cx="563357" cy="0"/>
          </a:xfrm>
          <a:prstGeom prst="straightConnector1">
            <a:avLst/>
          </a:prstGeom>
          <a:ln w="12700">
            <a:solidFill>
              <a:schemeClr val="tx1"/>
            </a:solidFill>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84909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a:extLst>
              <a:ext uri="{FF2B5EF4-FFF2-40B4-BE49-F238E27FC236}">
                <a16:creationId xmlns:a16="http://schemas.microsoft.com/office/drawing/2014/main" id="{562AF6DA-9ABC-A924-698C-9BA77CB4C860}"/>
              </a:ext>
            </a:extLst>
          </p:cNvPr>
          <p:cNvSpPr txBox="1">
            <a:spLocks/>
          </p:cNvSpPr>
          <p:nvPr/>
        </p:nvSpPr>
        <p:spPr>
          <a:xfrm>
            <a:off x="7283670" y="6303196"/>
            <a:ext cx="4845268" cy="47860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r"/>
            <a:r>
              <a:rPr lang="ja-JP" altLang="en-US" sz="1400" b="1"/>
              <a:t>佐賀県鹿島市バイオマスレジンホールディングス連携協定</a:t>
            </a:r>
          </a:p>
        </p:txBody>
      </p:sp>
      <p:sp>
        <p:nvSpPr>
          <p:cNvPr id="2" name="テキスト ボックス 1">
            <a:extLst>
              <a:ext uri="{FF2B5EF4-FFF2-40B4-BE49-F238E27FC236}">
                <a16:creationId xmlns:a16="http://schemas.microsoft.com/office/drawing/2014/main" id="{1425C5C3-98C6-56C6-28DE-98BB2B85D8E7}"/>
              </a:ext>
            </a:extLst>
          </p:cNvPr>
          <p:cNvSpPr txBox="1"/>
          <p:nvPr/>
        </p:nvSpPr>
        <p:spPr>
          <a:xfrm>
            <a:off x="5542002" y="3244334"/>
            <a:ext cx="1107996" cy="369332"/>
          </a:xfrm>
          <a:prstGeom prst="rect">
            <a:avLst/>
          </a:prstGeom>
          <a:noFill/>
        </p:spPr>
        <p:txBody>
          <a:bodyPr wrap="none" rtlCol="0">
            <a:spAutoFit/>
          </a:bodyPr>
          <a:lstStyle/>
          <a:p>
            <a:r>
              <a:rPr kumimoji="1" lang="ja-JP" altLang="en-US"/>
              <a:t>以下補足</a:t>
            </a:r>
            <a:endParaRPr kumimoji="1" lang="en-US" altLang="ja-JP" dirty="0"/>
          </a:p>
        </p:txBody>
      </p:sp>
    </p:spTree>
    <p:extLst>
      <p:ext uri="{BB962C8B-B14F-4D97-AF65-F5344CB8AC3E}">
        <p14:creationId xmlns:p14="http://schemas.microsoft.com/office/powerpoint/2010/main" val="1808739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字幕 2">
            <a:extLst>
              <a:ext uri="{FF2B5EF4-FFF2-40B4-BE49-F238E27FC236}">
                <a16:creationId xmlns:a16="http://schemas.microsoft.com/office/drawing/2014/main" id="{7F2AC9D1-27F1-DAD6-E09B-572EE9CCA165}"/>
              </a:ext>
            </a:extLst>
          </p:cNvPr>
          <p:cNvSpPr txBox="1">
            <a:spLocks/>
          </p:cNvSpPr>
          <p:nvPr/>
        </p:nvSpPr>
        <p:spPr>
          <a:xfrm>
            <a:off x="5039710" y="1417200"/>
            <a:ext cx="2112579" cy="294290"/>
          </a:xfrm>
          <a:prstGeom prst="rect">
            <a:avLst/>
          </a:prstGeom>
          <a:solidFill>
            <a:schemeClr val="bg1"/>
          </a:solidFill>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endParaRPr kumimoji="1" lang="en-US" altLang="ja-JP" sz="2000" dirty="0"/>
          </a:p>
        </p:txBody>
      </p:sp>
      <p:sp>
        <p:nvSpPr>
          <p:cNvPr id="10" name="タイトル 1">
            <a:extLst>
              <a:ext uri="{FF2B5EF4-FFF2-40B4-BE49-F238E27FC236}">
                <a16:creationId xmlns:a16="http://schemas.microsoft.com/office/drawing/2014/main" id="{562AF6DA-9ABC-A924-698C-9BA77CB4C860}"/>
              </a:ext>
            </a:extLst>
          </p:cNvPr>
          <p:cNvSpPr txBox="1">
            <a:spLocks/>
          </p:cNvSpPr>
          <p:nvPr/>
        </p:nvSpPr>
        <p:spPr>
          <a:xfrm>
            <a:off x="7283670" y="6303196"/>
            <a:ext cx="4845268" cy="47860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r"/>
            <a:r>
              <a:rPr lang="ja-JP" altLang="en-US" sz="1400" b="1"/>
              <a:t>佐賀県鹿島市バイオマスレジンホールディングス連携協定</a:t>
            </a:r>
          </a:p>
        </p:txBody>
      </p:sp>
      <p:graphicFrame>
        <p:nvGraphicFramePr>
          <p:cNvPr id="6" name="表 6">
            <a:extLst>
              <a:ext uri="{FF2B5EF4-FFF2-40B4-BE49-F238E27FC236}">
                <a16:creationId xmlns:a16="http://schemas.microsoft.com/office/drawing/2014/main" id="{498EFF67-32F7-03B3-8E0F-501B2FDC4BBF}"/>
              </a:ext>
            </a:extLst>
          </p:cNvPr>
          <p:cNvGraphicFramePr>
            <a:graphicFrameLocks noGrp="1"/>
          </p:cNvGraphicFramePr>
          <p:nvPr>
            <p:extLst>
              <p:ext uri="{D42A27DB-BD31-4B8C-83A1-F6EECF244321}">
                <p14:modId xmlns:p14="http://schemas.microsoft.com/office/powerpoint/2010/main" val="2718875056"/>
              </p:ext>
            </p:extLst>
          </p:nvPr>
        </p:nvGraphicFramePr>
        <p:xfrm>
          <a:off x="585074" y="1003445"/>
          <a:ext cx="11021850" cy="2763520"/>
        </p:xfrm>
        <a:graphic>
          <a:graphicData uri="http://schemas.openxmlformats.org/drawingml/2006/table">
            <a:tbl>
              <a:tblPr firstRow="1" bandRow="1">
                <a:tableStyleId>{E8034E78-7F5D-4C2E-B375-FC64B27BC917}</a:tableStyleId>
              </a:tblPr>
              <a:tblGrid>
                <a:gridCol w="1574550">
                  <a:extLst>
                    <a:ext uri="{9D8B030D-6E8A-4147-A177-3AD203B41FA5}">
                      <a16:colId xmlns:a16="http://schemas.microsoft.com/office/drawing/2014/main" val="1705295678"/>
                    </a:ext>
                  </a:extLst>
                </a:gridCol>
                <a:gridCol w="2940820">
                  <a:extLst>
                    <a:ext uri="{9D8B030D-6E8A-4147-A177-3AD203B41FA5}">
                      <a16:colId xmlns:a16="http://schemas.microsoft.com/office/drawing/2014/main" val="256375279"/>
                    </a:ext>
                  </a:extLst>
                </a:gridCol>
                <a:gridCol w="208280">
                  <a:extLst>
                    <a:ext uri="{9D8B030D-6E8A-4147-A177-3AD203B41FA5}">
                      <a16:colId xmlns:a16="http://schemas.microsoft.com/office/drawing/2014/main" val="2725382345"/>
                    </a:ext>
                  </a:extLst>
                </a:gridCol>
                <a:gridCol w="1574550">
                  <a:extLst>
                    <a:ext uri="{9D8B030D-6E8A-4147-A177-3AD203B41FA5}">
                      <a16:colId xmlns:a16="http://schemas.microsoft.com/office/drawing/2014/main" val="939851098"/>
                    </a:ext>
                  </a:extLst>
                </a:gridCol>
                <a:gridCol w="1574550">
                  <a:extLst>
                    <a:ext uri="{9D8B030D-6E8A-4147-A177-3AD203B41FA5}">
                      <a16:colId xmlns:a16="http://schemas.microsoft.com/office/drawing/2014/main" val="3697012656"/>
                    </a:ext>
                  </a:extLst>
                </a:gridCol>
                <a:gridCol w="1574550">
                  <a:extLst>
                    <a:ext uri="{9D8B030D-6E8A-4147-A177-3AD203B41FA5}">
                      <a16:colId xmlns:a16="http://schemas.microsoft.com/office/drawing/2014/main" val="4015933415"/>
                    </a:ext>
                  </a:extLst>
                </a:gridCol>
                <a:gridCol w="1574550">
                  <a:extLst>
                    <a:ext uri="{9D8B030D-6E8A-4147-A177-3AD203B41FA5}">
                      <a16:colId xmlns:a16="http://schemas.microsoft.com/office/drawing/2014/main" val="582745849"/>
                    </a:ext>
                  </a:extLst>
                </a:gridCol>
              </a:tblGrid>
              <a:tr h="370840">
                <a:tc>
                  <a:txBody>
                    <a:bodyPr/>
                    <a:lstStyle/>
                    <a:p>
                      <a:r>
                        <a:rPr kumimoji="1" lang="ja-JP" altLang="en-US" sz="1100"/>
                        <a:t>活動項目</a:t>
                      </a:r>
                    </a:p>
                  </a:txBody>
                  <a:tcPr/>
                </a:tc>
                <a:tc>
                  <a:txBody>
                    <a:bodyPr/>
                    <a:lstStyle/>
                    <a:p>
                      <a:r>
                        <a:rPr kumimoji="1" lang="ja-JP" altLang="en-US" sz="1100"/>
                        <a:t>到達点</a:t>
                      </a:r>
                    </a:p>
                  </a:txBody>
                  <a:tcPr/>
                </a:tc>
                <a:tc>
                  <a:txBody>
                    <a:bodyPr/>
                    <a:lstStyle/>
                    <a:p>
                      <a:endParaRPr kumimoji="1" lang="ja-JP" altLang="en-US" sz="1100"/>
                    </a:p>
                  </a:txBody>
                  <a:tcPr/>
                </a:tc>
                <a:tc>
                  <a:txBody>
                    <a:bodyPr/>
                    <a:lstStyle/>
                    <a:p>
                      <a:endParaRPr kumimoji="1" lang="ja-JP" altLang="en-US" sz="1100"/>
                    </a:p>
                  </a:txBody>
                  <a:tcPr/>
                </a:tc>
                <a:tc>
                  <a:txBody>
                    <a:bodyPr/>
                    <a:lstStyle/>
                    <a:p>
                      <a:endParaRPr kumimoji="1" lang="ja-JP" altLang="en-US" sz="1100"/>
                    </a:p>
                  </a:txBody>
                  <a:tcPr/>
                </a:tc>
                <a:tc>
                  <a:txBody>
                    <a:bodyPr/>
                    <a:lstStyle/>
                    <a:p>
                      <a:endParaRPr kumimoji="1" lang="ja-JP" altLang="en-US" sz="1100"/>
                    </a:p>
                  </a:txBody>
                  <a:tcPr/>
                </a:tc>
                <a:tc>
                  <a:txBody>
                    <a:bodyPr/>
                    <a:lstStyle/>
                    <a:p>
                      <a:endParaRPr kumimoji="1" lang="ja-JP" altLang="en-US" sz="1100"/>
                    </a:p>
                  </a:txBody>
                  <a:tcPr/>
                </a:tc>
                <a:extLst>
                  <a:ext uri="{0D108BD9-81ED-4DB2-BD59-A6C34878D82A}">
                    <a16:rowId xmlns:a16="http://schemas.microsoft.com/office/drawing/2014/main" val="897705143"/>
                  </a:ext>
                </a:extLst>
              </a:tr>
              <a:tr h="370840">
                <a:tc>
                  <a:txBody>
                    <a:bodyPr/>
                    <a:lstStyle/>
                    <a:p>
                      <a:r>
                        <a:rPr kumimoji="1" lang="ja-JP" altLang="en-US" sz="1100">
                          <a:solidFill>
                            <a:sysClr val="windowText" lastClr="000000"/>
                          </a:solidFill>
                        </a:rPr>
                        <a:t>脱プラスチック</a:t>
                      </a:r>
                    </a:p>
                  </a:txBody>
                  <a:tcPr/>
                </a:tc>
                <a:tc>
                  <a:txBody>
                    <a:bodyPr/>
                    <a:lstStyle/>
                    <a:p>
                      <a:r>
                        <a:rPr kumimoji="1" lang="ja-JP" altLang="en-US" sz="1100">
                          <a:solidFill>
                            <a:sysClr val="windowText" lastClr="000000"/>
                          </a:solidFill>
                        </a:rPr>
                        <a:t>指定ゴミ袋のバイオプラスチック転換</a:t>
                      </a:r>
                    </a:p>
                  </a:txBody>
                  <a:tcPr/>
                </a:tc>
                <a:tc>
                  <a:txBody>
                    <a:bodyPr/>
                    <a:lstStyle/>
                    <a:p>
                      <a:endParaRPr kumimoji="1" lang="ja-JP" altLang="en-US" sz="1100">
                        <a:solidFill>
                          <a:sysClr val="windowText" lastClr="000000"/>
                        </a:solidFill>
                      </a:endParaRPr>
                    </a:p>
                  </a:txBody>
                  <a:tcPr/>
                </a:tc>
                <a:tc>
                  <a:txBody>
                    <a:bodyPr/>
                    <a:lstStyle/>
                    <a:p>
                      <a:r>
                        <a:rPr kumimoji="1" lang="ja-JP" altLang="en-US" sz="1100">
                          <a:solidFill>
                            <a:sysClr val="windowText" lastClr="000000"/>
                          </a:solidFill>
                        </a:rPr>
                        <a:t>◎導入金額の算定</a:t>
                      </a:r>
                      <a:endParaRPr kumimoji="1" lang="en-US" altLang="ja-JP" sz="1100" dirty="0">
                        <a:solidFill>
                          <a:sysClr val="windowText" lastClr="000000"/>
                        </a:solidFill>
                      </a:endParaRPr>
                    </a:p>
                    <a:p>
                      <a:r>
                        <a:rPr kumimoji="1" lang="ja-JP" altLang="en-US" sz="1100">
                          <a:solidFill>
                            <a:sysClr val="windowText" lastClr="000000"/>
                          </a:solidFill>
                        </a:rPr>
                        <a:t>○環境効果の測定</a:t>
                      </a:r>
                    </a:p>
                  </a:txBody>
                  <a:tcPr/>
                </a:tc>
                <a:tc>
                  <a:txBody>
                    <a:bodyPr/>
                    <a:lstStyle/>
                    <a:p>
                      <a:r>
                        <a:rPr kumimoji="1" lang="ja-JP" altLang="en-US" sz="1100">
                          <a:solidFill>
                            <a:sysClr val="windowText" lastClr="000000"/>
                          </a:solidFill>
                        </a:rPr>
                        <a:t>●試験導入</a:t>
                      </a:r>
                    </a:p>
                  </a:txBody>
                  <a:tcPr/>
                </a:tc>
                <a:tc>
                  <a:txBody>
                    <a:bodyPr/>
                    <a:lstStyle/>
                    <a:p>
                      <a:r>
                        <a:rPr kumimoji="1" lang="ja-JP" altLang="en-US" sz="1100">
                          <a:solidFill>
                            <a:sysClr val="windowText" lastClr="000000"/>
                          </a:solidFill>
                        </a:rPr>
                        <a:t>●本導入</a:t>
                      </a:r>
                    </a:p>
                  </a:txBody>
                  <a:tcPr/>
                </a:tc>
                <a:tc>
                  <a:txBody>
                    <a:bodyPr/>
                    <a:lstStyle/>
                    <a:p>
                      <a:endParaRPr kumimoji="1" lang="ja-JP" altLang="en-US" sz="1100">
                        <a:solidFill>
                          <a:sysClr val="windowText" lastClr="000000"/>
                        </a:solidFill>
                      </a:endParaRPr>
                    </a:p>
                  </a:txBody>
                  <a:tcPr/>
                </a:tc>
                <a:extLst>
                  <a:ext uri="{0D108BD9-81ED-4DB2-BD59-A6C34878D82A}">
                    <a16:rowId xmlns:a16="http://schemas.microsoft.com/office/drawing/2014/main" val="2742520006"/>
                  </a:ext>
                </a:extLst>
              </a:tr>
              <a:tr h="370840">
                <a:tc>
                  <a:txBody>
                    <a:bodyPr/>
                    <a:lstStyle/>
                    <a:p>
                      <a:endParaRPr kumimoji="1" lang="ja-JP" altLang="en-US" sz="1100">
                        <a:solidFill>
                          <a:sysClr val="windowText" lastClr="000000"/>
                        </a:solidFill>
                      </a:endParaRPr>
                    </a:p>
                  </a:txBody>
                  <a:tcPr/>
                </a:tc>
                <a:tc>
                  <a:txBody>
                    <a:bodyPr/>
                    <a:lstStyle/>
                    <a:p>
                      <a:r>
                        <a:rPr kumimoji="1" lang="ja-JP" altLang="en-US" sz="1100">
                          <a:solidFill>
                            <a:sysClr val="windowText" lastClr="000000"/>
                          </a:solidFill>
                        </a:rPr>
                        <a:t>民間企業のバイオプラスチック転換</a:t>
                      </a:r>
                    </a:p>
                  </a:txBody>
                  <a:tcPr/>
                </a:tc>
                <a:tc>
                  <a:txBody>
                    <a:bodyPr/>
                    <a:lstStyle/>
                    <a:p>
                      <a:endParaRPr kumimoji="1" lang="ja-JP" altLang="en-US" sz="1100">
                        <a:solidFill>
                          <a:sysClr val="windowText" lastClr="000000"/>
                        </a:solidFill>
                      </a:endParaRPr>
                    </a:p>
                  </a:txBody>
                  <a:tcPr/>
                </a:tc>
                <a:tc>
                  <a:txBody>
                    <a:bodyPr/>
                    <a:lstStyle/>
                    <a:p>
                      <a:endParaRPr kumimoji="1" lang="ja-JP" altLang="en-US" sz="1100">
                        <a:solidFill>
                          <a:sysClr val="windowText" lastClr="000000"/>
                        </a:solidFill>
                      </a:endParaRPr>
                    </a:p>
                  </a:txBody>
                  <a:tcPr/>
                </a:tc>
                <a:tc>
                  <a:txBody>
                    <a:bodyPr/>
                    <a:lstStyle/>
                    <a:p>
                      <a:endParaRPr kumimoji="1" lang="ja-JP" altLang="en-US" sz="1100">
                        <a:solidFill>
                          <a:sysClr val="windowText" lastClr="000000"/>
                        </a:solidFill>
                      </a:endParaRPr>
                    </a:p>
                  </a:txBody>
                  <a:tcPr/>
                </a:tc>
                <a:tc>
                  <a:txBody>
                    <a:bodyPr/>
                    <a:lstStyle/>
                    <a:p>
                      <a:endParaRPr kumimoji="1" lang="ja-JP" altLang="en-US" sz="1100">
                        <a:solidFill>
                          <a:sysClr val="windowText" lastClr="000000"/>
                        </a:solidFill>
                      </a:endParaRPr>
                    </a:p>
                  </a:txBody>
                  <a:tcPr/>
                </a:tc>
                <a:tc>
                  <a:txBody>
                    <a:bodyPr/>
                    <a:lstStyle/>
                    <a:p>
                      <a:endParaRPr kumimoji="1" lang="ja-JP" altLang="en-US" sz="1100">
                        <a:solidFill>
                          <a:sysClr val="windowText" lastClr="000000"/>
                        </a:solidFill>
                      </a:endParaRPr>
                    </a:p>
                  </a:txBody>
                  <a:tcPr/>
                </a:tc>
                <a:extLst>
                  <a:ext uri="{0D108BD9-81ED-4DB2-BD59-A6C34878D82A}">
                    <a16:rowId xmlns:a16="http://schemas.microsoft.com/office/drawing/2014/main" val="316600583"/>
                  </a:ext>
                </a:extLst>
              </a:tr>
              <a:tr h="370840">
                <a:tc>
                  <a:txBody>
                    <a:bodyPr/>
                    <a:lstStyle/>
                    <a:p>
                      <a:endParaRPr kumimoji="1" lang="ja-JP" altLang="en-US" sz="1100">
                        <a:solidFill>
                          <a:sysClr val="windowText" lastClr="000000"/>
                        </a:solidFill>
                      </a:endParaRPr>
                    </a:p>
                  </a:txBody>
                  <a:tcPr/>
                </a:tc>
                <a:tc>
                  <a:txBody>
                    <a:bodyPr/>
                    <a:lstStyle/>
                    <a:p>
                      <a:r>
                        <a:rPr kumimoji="1" lang="ja-JP" altLang="en-US" sz="1100">
                          <a:solidFill>
                            <a:sysClr val="windowText" lastClr="000000"/>
                          </a:solidFill>
                        </a:rPr>
                        <a:t>国スポ等行政イベントでのバイオプラ活用</a:t>
                      </a:r>
                    </a:p>
                  </a:txBody>
                  <a:tcPr/>
                </a:tc>
                <a:tc>
                  <a:txBody>
                    <a:bodyPr/>
                    <a:lstStyle/>
                    <a:p>
                      <a:endParaRPr kumimoji="1" lang="ja-JP" altLang="en-US" sz="1100">
                        <a:solidFill>
                          <a:sysClr val="windowText" lastClr="000000"/>
                        </a:solidFill>
                      </a:endParaRPr>
                    </a:p>
                  </a:txBody>
                  <a:tcPr/>
                </a:tc>
                <a:tc>
                  <a:txBody>
                    <a:bodyPr/>
                    <a:lstStyle/>
                    <a:p>
                      <a:endParaRPr kumimoji="1" lang="ja-JP" altLang="en-US" sz="1100">
                        <a:solidFill>
                          <a:sysClr val="windowText" lastClr="000000"/>
                        </a:solidFill>
                      </a:endParaRPr>
                    </a:p>
                  </a:txBody>
                  <a:tcPr/>
                </a:tc>
                <a:tc>
                  <a:txBody>
                    <a:bodyPr/>
                    <a:lstStyle/>
                    <a:p>
                      <a:endParaRPr kumimoji="1" lang="ja-JP" altLang="en-US" sz="1100">
                        <a:solidFill>
                          <a:sysClr val="windowText" lastClr="000000"/>
                        </a:solidFill>
                      </a:endParaRPr>
                    </a:p>
                  </a:txBody>
                  <a:tcPr/>
                </a:tc>
                <a:tc>
                  <a:txBody>
                    <a:bodyPr/>
                    <a:lstStyle/>
                    <a:p>
                      <a:endParaRPr kumimoji="1" lang="ja-JP" altLang="en-US" sz="1100">
                        <a:solidFill>
                          <a:sysClr val="windowText" lastClr="000000"/>
                        </a:solidFill>
                      </a:endParaRPr>
                    </a:p>
                  </a:txBody>
                  <a:tcPr/>
                </a:tc>
                <a:tc>
                  <a:txBody>
                    <a:bodyPr/>
                    <a:lstStyle/>
                    <a:p>
                      <a:endParaRPr kumimoji="1" lang="ja-JP" altLang="en-US" sz="1100">
                        <a:solidFill>
                          <a:sysClr val="windowText" lastClr="000000"/>
                        </a:solidFill>
                      </a:endParaRPr>
                    </a:p>
                  </a:txBody>
                  <a:tcPr/>
                </a:tc>
                <a:extLst>
                  <a:ext uri="{0D108BD9-81ED-4DB2-BD59-A6C34878D82A}">
                    <a16:rowId xmlns:a16="http://schemas.microsoft.com/office/drawing/2014/main" val="2085050604"/>
                  </a:ext>
                </a:extLst>
              </a:tr>
              <a:tr h="370840">
                <a:tc>
                  <a:txBody>
                    <a:bodyPr/>
                    <a:lstStyle/>
                    <a:p>
                      <a:r>
                        <a:rPr kumimoji="1" lang="ja-JP" altLang="en-US" sz="1100">
                          <a:solidFill>
                            <a:sysClr val="windowText" lastClr="000000"/>
                          </a:solidFill>
                        </a:rPr>
                        <a:t>資源米活用</a:t>
                      </a:r>
                    </a:p>
                  </a:txBody>
                  <a:tcPr/>
                </a:tc>
                <a:tc>
                  <a:txBody>
                    <a:bodyPr/>
                    <a:lstStyle/>
                    <a:p>
                      <a:r>
                        <a:rPr kumimoji="1" lang="ja-JP" altLang="en-US" sz="1100">
                          <a:solidFill>
                            <a:sysClr val="windowText" lastClr="000000"/>
                          </a:solidFill>
                        </a:rPr>
                        <a:t>資源米を活用した指定ゴミ袋作成</a:t>
                      </a:r>
                    </a:p>
                  </a:txBody>
                  <a:tcPr/>
                </a:tc>
                <a:tc>
                  <a:txBody>
                    <a:bodyPr/>
                    <a:lstStyle/>
                    <a:p>
                      <a:endParaRPr kumimoji="1" lang="ja-JP" altLang="en-US" sz="1100">
                        <a:solidFill>
                          <a:sysClr val="windowText" lastClr="000000"/>
                        </a:solidFill>
                      </a:endParaRPr>
                    </a:p>
                  </a:txBody>
                  <a:tcPr/>
                </a:tc>
                <a:tc>
                  <a:txBody>
                    <a:bodyPr/>
                    <a:lstStyle/>
                    <a:p>
                      <a:r>
                        <a:rPr kumimoji="1" lang="ja-JP" altLang="en-US" sz="1100">
                          <a:solidFill>
                            <a:sysClr val="windowText" lastClr="000000"/>
                          </a:solidFill>
                        </a:rPr>
                        <a:t>◎購入金額の算定</a:t>
                      </a:r>
                      <a:endParaRPr kumimoji="1" lang="en-US" altLang="ja-JP" sz="1100" dirty="0">
                        <a:solidFill>
                          <a:sysClr val="windowText" lastClr="000000"/>
                        </a:solidFill>
                      </a:endParaRPr>
                    </a:p>
                    <a:p>
                      <a:r>
                        <a:rPr kumimoji="1" lang="ja-JP" altLang="en-US" sz="1100">
                          <a:solidFill>
                            <a:sysClr val="windowText" lastClr="000000"/>
                          </a:solidFill>
                        </a:rPr>
                        <a:t>○環境効果の測定</a:t>
                      </a:r>
                    </a:p>
                  </a:txBody>
                  <a:tcPr/>
                </a:tc>
                <a:tc>
                  <a:txBody>
                    <a:bodyPr/>
                    <a:lstStyle/>
                    <a:p>
                      <a:endParaRPr kumimoji="1" lang="ja-JP" altLang="en-US" sz="1100">
                        <a:solidFill>
                          <a:sysClr val="windowText" lastClr="000000"/>
                        </a:solidFill>
                      </a:endParaRPr>
                    </a:p>
                  </a:txBody>
                  <a:tcPr/>
                </a:tc>
                <a:tc>
                  <a:txBody>
                    <a:bodyPr/>
                    <a:lstStyle/>
                    <a:p>
                      <a:endParaRPr kumimoji="1" lang="ja-JP" altLang="en-US" sz="1100">
                        <a:solidFill>
                          <a:sysClr val="windowText" lastClr="000000"/>
                        </a:solidFill>
                      </a:endParaRPr>
                    </a:p>
                  </a:txBody>
                  <a:tcPr/>
                </a:tc>
                <a:tc>
                  <a:txBody>
                    <a:bodyPr/>
                    <a:lstStyle/>
                    <a:p>
                      <a:endParaRPr kumimoji="1" lang="ja-JP" altLang="en-US" sz="1100">
                        <a:solidFill>
                          <a:sysClr val="windowText" lastClr="000000"/>
                        </a:solidFill>
                      </a:endParaRPr>
                    </a:p>
                  </a:txBody>
                  <a:tcPr/>
                </a:tc>
                <a:extLst>
                  <a:ext uri="{0D108BD9-81ED-4DB2-BD59-A6C34878D82A}">
                    <a16:rowId xmlns:a16="http://schemas.microsoft.com/office/drawing/2014/main" val="920106758"/>
                  </a:ext>
                </a:extLst>
              </a:tr>
              <a:tr h="370840">
                <a:tc>
                  <a:txBody>
                    <a:bodyPr/>
                    <a:lstStyle/>
                    <a:p>
                      <a:endParaRPr kumimoji="1" lang="ja-JP" altLang="en-US" sz="1100">
                        <a:solidFill>
                          <a:sysClr val="windowText" lastClr="00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a:solidFill>
                            <a:sysClr val="windowText" lastClr="000000"/>
                          </a:solidFill>
                        </a:rPr>
                        <a:t>資源米を活用した民間使用製品作成</a:t>
                      </a:r>
                    </a:p>
                  </a:txBody>
                  <a:tcPr/>
                </a:tc>
                <a:tc>
                  <a:txBody>
                    <a:bodyPr/>
                    <a:lstStyle/>
                    <a:p>
                      <a:endParaRPr kumimoji="1" lang="ja-JP" altLang="en-US" sz="1100">
                        <a:solidFill>
                          <a:sysClr val="windowText" lastClr="000000"/>
                        </a:solidFill>
                      </a:endParaRPr>
                    </a:p>
                  </a:txBody>
                  <a:tcPr/>
                </a:tc>
                <a:tc>
                  <a:txBody>
                    <a:bodyPr/>
                    <a:lstStyle/>
                    <a:p>
                      <a:endParaRPr kumimoji="1" lang="ja-JP" altLang="en-US" sz="1100">
                        <a:solidFill>
                          <a:sysClr val="windowText" lastClr="000000"/>
                        </a:solidFill>
                      </a:endParaRPr>
                    </a:p>
                  </a:txBody>
                  <a:tcPr/>
                </a:tc>
                <a:tc>
                  <a:txBody>
                    <a:bodyPr/>
                    <a:lstStyle/>
                    <a:p>
                      <a:endParaRPr kumimoji="1" lang="ja-JP" altLang="en-US" sz="1100">
                        <a:solidFill>
                          <a:sysClr val="windowText" lastClr="000000"/>
                        </a:solidFill>
                      </a:endParaRPr>
                    </a:p>
                  </a:txBody>
                  <a:tcPr/>
                </a:tc>
                <a:tc>
                  <a:txBody>
                    <a:bodyPr/>
                    <a:lstStyle/>
                    <a:p>
                      <a:endParaRPr kumimoji="1" lang="ja-JP" altLang="en-US" sz="1100">
                        <a:solidFill>
                          <a:sysClr val="windowText" lastClr="000000"/>
                        </a:solidFill>
                      </a:endParaRPr>
                    </a:p>
                  </a:txBody>
                  <a:tcPr/>
                </a:tc>
                <a:tc>
                  <a:txBody>
                    <a:bodyPr/>
                    <a:lstStyle/>
                    <a:p>
                      <a:endParaRPr kumimoji="1" lang="ja-JP" altLang="en-US" sz="1100">
                        <a:solidFill>
                          <a:sysClr val="windowText" lastClr="000000"/>
                        </a:solidFill>
                      </a:endParaRPr>
                    </a:p>
                  </a:txBody>
                  <a:tcPr/>
                </a:tc>
                <a:extLst>
                  <a:ext uri="{0D108BD9-81ED-4DB2-BD59-A6C34878D82A}">
                    <a16:rowId xmlns:a16="http://schemas.microsoft.com/office/drawing/2014/main" val="4275996382"/>
                  </a:ext>
                </a:extLst>
              </a:tr>
              <a:tr h="370840">
                <a:tc>
                  <a:txBody>
                    <a:bodyPr/>
                    <a:lstStyle/>
                    <a:p>
                      <a:r>
                        <a:rPr kumimoji="1" lang="ja-JP" altLang="en-US" sz="1100">
                          <a:solidFill>
                            <a:sysClr val="windowText" lastClr="000000"/>
                          </a:solidFill>
                        </a:rPr>
                        <a:t>産業育成</a:t>
                      </a:r>
                    </a:p>
                  </a:txBody>
                  <a:tcPr/>
                </a:tc>
                <a:tc>
                  <a:txBody>
                    <a:bodyPr/>
                    <a:lstStyle/>
                    <a:p>
                      <a:r>
                        <a:rPr kumimoji="1" lang="ja-JP" altLang="en-US" sz="1100">
                          <a:solidFill>
                            <a:sysClr val="windowText" lastClr="000000"/>
                          </a:solidFill>
                        </a:rPr>
                        <a:t>バイオマスプラスチック使用に関するセミナー開催</a:t>
                      </a:r>
                    </a:p>
                  </a:txBody>
                  <a:tcPr/>
                </a:tc>
                <a:tc>
                  <a:txBody>
                    <a:bodyPr/>
                    <a:lstStyle/>
                    <a:p>
                      <a:endParaRPr kumimoji="1" lang="ja-JP" altLang="en-US" sz="1100">
                        <a:solidFill>
                          <a:sysClr val="windowText" lastClr="000000"/>
                        </a:solidFill>
                      </a:endParaRPr>
                    </a:p>
                  </a:txBody>
                  <a:tcPr/>
                </a:tc>
                <a:tc>
                  <a:txBody>
                    <a:bodyPr/>
                    <a:lstStyle/>
                    <a:p>
                      <a:endParaRPr kumimoji="1" lang="ja-JP" altLang="en-US" sz="1100">
                        <a:solidFill>
                          <a:sysClr val="windowText" lastClr="000000"/>
                        </a:solidFill>
                      </a:endParaRPr>
                    </a:p>
                  </a:txBody>
                  <a:tcPr/>
                </a:tc>
                <a:tc>
                  <a:txBody>
                    <a:bodyPr/>
                    <a:lstStyle/>
                    <a:p>
                      <a:endParaRPr kumimoji="1" lang="ja-JP" altLang="en-US" sz="1100">
                        <a:solidFill>
                          <a:sysClr val="windowText" lastClr="000000"/>
                        </a:solidFill>
                      </a:endParaRPr>
                    </a:p>
                  </a:txBody>
                  <a:tcPr/>
                </a:tc>
                <a:tc>
                  <a:txBody>
                    <a:bodyPr/>
                    <a:lstStyle/>
                    <a:p>
                      <a:endParaRPr kumimoji="1" lang="ja-JP" altLang="en-US" sz="1100">
                        <a:solidFill>
                          <a:sysClr val="windowText" lastClr="000000"/>
                        </a:solidFill>
                      </a:endParaRPr>
                    </a:p>
                  </a:txBody>
                  <a:tcPr/>
                </a:tc>
                <a:tc>
                  <a:txBody>
                    <a:bodyPr/>
                    <a:lstStyle/>
                    <a:p>
                      <a:endParaRPr kumimoji="1" lang="ja-JP" altLang="en-US" sz="1100">
                        <a:solidFill>
                          <a:sysClr val="windowText" lastClr="000000"/>
                        </a:solidFill>
                      </a:endParaRPr>
                    </a:p>
                  </a:txBody>
                  <a:tcPr/>
                </a:tc>
                <a:extLst>
                  <a:ext uri="{0D108BD9-81ED-4DB2-BD59-A6C34878D82A}">
                    <a16:rowId xmlns:a16="http://schemas.microsoft.com/office/drawing/2014/main" val="2465658035"/>
                  </a:ext>
                </a:extLst>
              </a:tr>
            </a:tbl>
          </a:graphicData>
        </a:graphic>
      </p:graphicFrame>
      <p:sp>
        <p:nvSpPr>
          <p:cNvPr id="7" name="テキスト ボックス 6">
            <a:extLst>
              <a:ext uri="{FF2B5EF4-FFF2-40B4-BE49-F238E27FC236}">
                <a16:creationId xmlns:a16="http://schemas.microsoft.com/office/drawing/2014/main" id="{2E8A61D9-720D-7F11-81D9-478CFA7E0609}"/>
              </a:ext>
            </a:extLst>
          </p:cNvPr>
          <p:cNvSpPr txBox="1"/>
          <p:nvPr/>
        </p:nvSpPr>
        <p:spPr>
          <a:xfrm>
            <a:off x="7472856" y="641131"/>
            <a:ext cx="4233851" cy="253916"/>
          </a:xfrm>
          <a:prstGeom prst="rect">
            <a:avLst/>
          </a:prstGeom>
          <a:noFill/>
        </p:spPr>
        <p:txBody>
          <a:bodyPr wrap="none" rtlCol="0">
            <a:spAutoFit/>
          </a:bodyPr>
          <a:lstStyle/>
          <a:p>
            <a:r>
              <a:rPr lang="ja-JP" altLang="en-US" sz="1050"/>
              <a:t>◎バイオマスレジン</a:t>
            </a:r>
            <a:r>
              <a:rPr lang="en-US" altLang="ja-JP" sz="1050" dirty="0"/>
              <a:t>HD</a:t>
            </a:r>
            <a:r>
              <a:rPr lang="ja-JP" altLang="en-US" sz="1050"/>
              <a:t>実施事項</a:t>
            </a:r>
            <a:r>
              <a:rPr lang="en-US" altLang="ja-JP" sz="1050" dirty="0"/>
              <a:t> </a:t>
            </a:r>
            <a:r>
              <a:rPr kumimoji="1" lang="ja-JP" altLang="en-US" sz="1050"/>
              <a:t>●鹿島市実施事項</a:t>
            </a:r>
            <a:r>
              <a:rPr kumimoji="1" lang="en-US" altLang="ja-JP" sz="1050" dirty="0"/>
              <a:t> </a:t>
            </a:r>
            <a:r>
              <a:rPr kumimoji="1" lang="ja-JP" altLang="en-US" sz="1050"/>
              <a:t>○両者実施事項</a:t>
            </a:r>
          </a:p>
        </p:txBody>
      </p:sp>
    </p:spTree>
    <p:extLst>
      <p:ext uri="{BB962C8B-B14F-4D97-AF65-F5344CB8AC3E}">
        <p14:creationId xmlns:p14="http://schemas.microsoft.com/office/powerpoint/2010/main" val="3776988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464AE8-58B3-656C-95B6-ECDAD6A0CBE9}"/>
              </a:ext>
            </a:extLst>
          </p:cNvPr>
          <p:cNvSpPr>
            <a:spLocks noGrp="1"/>
          </p:cNvSpPr>
          <p:nvPr>
            <p:ph type="ctrTitle"/>
          </p:nvPr>
        </p:nvSpPr>
        <p:spPr>
          <a:xfrm>
            <a:off x="1524000" y="554805"/>
            <a:ext cx="9144000" cy="477837"/>
          </a:xfrm>
        </p:spPr>
        <p:txBody>
          <a:bodyPr>
            <a:normAutofit/>
          </a:bodyPr>
          <a:lstStyle/>
          <a:p>
            <a:r>
              <a:rPr kumimoji="1" lang="ja-JP" altLang="en-US" sz="2400" b="1"/>
              <a:t>補足</a:t>
            </a:r>
          </a:p>
        </p:txBody>
      </p:sp>
      <p:sp>
        <p:nvSpPr>
          <p:cNvPr id="5" name="字幕 2">
            <a:extLst>
              <a:ext uri="{FF2B5EF4-FFF2-40B4-BE49-F238E27FC236}">
                <a16:creationId xmlns:a16="http://schemas.microsoft.com/office/drawing/2014/main" id="{7F2AC9D1-27F1-DAD6-E09B-572EE9CCA165}"/>
              </a:ext>
            </a:extLst>
          </p:cNvPr>
          <p:cNvSpPr txBox="1">
            <a:spLocks/>
          </p:cNvSpPr>
          <p:nvPr/>
        </p:nvSpPr>
        <p:spPr>
          <a:xfrm>
            <a:off x="5039710" y="1417200"/>
            <a:ext cx="2112579" cy="294290"/>
          </a:xfrm>
          <a:prstGeom prst="rect">
            <a:avLst/>
          </a:prstGeom>
          <a:solidFill>
            <a:schemeClr val="bg1"/>
          </a:solidFill>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endParaRPr kumimoji="1" lang="en-US" altLang="ja-JP" sz="2000" dirty="0"/>
          </a:p>
        </p:txBody>
      </p:sp>
      <p:sp>
        <p:nvSpPr>
          <p:cNvPr id="10" name="タイトル 1">
            <a:extLst>
              <a:ext uri="{FF2B5EF4-FFF2-40B4-BE49-F238E27FC236}">
                <a16:creationId xmlns:a16="http://schemas.microsoft.com/office/drawing/2014/main" id="{562AF6DA-9ABC-A924-698C-9BA77CB4C860}"/>
              </a:ext>
            </a:extLst>
          </p:cNvPr>
          <p:cNvSpPr txBox="1">
            <a:spLocks/>
          </p:cNvSpPr>
          <p:nvPr/>
        </p:nvSpPr>
        <p:spPr>
          <a:xfrm>
            <a:off x="7283670" y="6303196"/>
            <a:ext cx="4845268" cy="47860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r"/>
            <a:r>
              <a:rPr lang="ja-JP" altLang="en-US" sz="1400" b="1"/>
              <a:t>佐賀県鹿島市バイオマスレジンホールディングス連携協定</a:t>
            </a:r>
          </a:p>
        </p:txBody>
      </p:sp>
      <p:sp>
        <p:nvSpPr>
          <p:cNvPr id="3" name="字幕 2">
            <a:extLst>
              <a:ext uri="{FF2B5EF4-FFF2-40B4-BE49-F238E27FC236}">
                <a16:creationId xmlns:a16="http://schemas.microsoft.com/office/drawing/2014/main" id="{17B74639-BC94-D4BA-B63F-D0C1627FD2FD}"/>
              </a:ext>
            </a:extLst>
          </p:cNvPr>
          <p:cNvSpPr txBox="1">
            <a:spLocks/>
          </p:cNvSpPr>
          <p:nvPr/>
        </p:nvSpPr>
        <p:spPr>
          <a:xfrm>
            <a:off x="1093075" y="2096048"/>
            <a:ext cx="10489324" cy="28588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285750" indent="-285750" algn="l">
              <a:buFontTx/>
              <a:buChar char="-"/>
            </a:pPr>
            <a:r>
              <a:rPr lang="ja-JP" altLang="en-US" sz="1600"/>
              <a:t>指定ゴミ袋以外でのバイオプラスチックの地域活用推進による域内の脱プラスチックの推進</a:t>
            </a:r>
            <a:endParaRPr lang="en-US" altLang="ja-JP" sz="1600" dirty="0"/>
          </a:p>
          <a:p>
            <a:pPr marL="285750" indent="-285750" algn="l">
              <a:buFontTx/>
              <a:buChar char="-"/>
            </a:pPr>
            <a:r>
              <a:rPr lang="ja-JP" altLang="en-US" sz="1600"/>
              <a:t>バイオプラスチックの利活用の仕組み構築によるクローズドサイクルの実現</a:t>
            </a:r>
            <a:endParaRPr lang="en-US" altLang="ja-JP" sz="1600" dirty="0"/>
          </a:p>
          <a:p>
            <a:pPr marL="285750" indent="-285750" algn="l">
              <a:buFontTx/>
              <a:buChar char="-"/>
            </a:pPr>
            <a:r>
              <a:rPr lang="ja-JP" altLang="en-US" sz="1600"/>
              <a:t>バイオプラスチック製造を担う工場誘致によるクローズドサイクルの推進</a:t>
            </a:r>
            <a:endParaRPr lang="en-US" altLang="ja-JP" sz="1600" dirty="0"/>
          </a:p>
          <a:p>
            <a:pPr marL="285750" indent="-285750" algn="l">
              <a:buFontTx/>
              <a:buChar char="-"/>
            </a:pPr>
            <a:r>
              <a:rPr lang="ja-JP" altLang="en-US" sz="1600"/>
              <a:t>鹿島市を軸とした近隣自治体に対する脱プラスチック活動の波及促進</a:t>
            </a:r>
            <a:endParaRPr lang="en-US" altLang="ja-JP" sz="1600" dirty="0"/>
          </a:p>
          <a:p>
            <a:pPr marL="285750" indent="-285750" algn="l">
              <a:buFontTx/>
              <a:buChar char="-"/>
            </a:pPr>
            <a:endParaRPr lang="en-US" altLang="ja-JP" sz="1600" dirty="0"/>
          </a:p>
        </p:txBody>
      </p:sp>
      <p:sp>
        <p:nvSpPr>
          <p:cNvPr id="4" name="字幕 2">
            <a:extLst>
              <a:ext uri="{FF2B5EF4-FFF2-40B4-BE49-F238E27FC236}">
                <a16:creationId xmlns:a16="http://schemas.microsoft.com/office/drawing/2014/main" id="{71EEB8ED-3369-714C-CB71-D4752F98175B}"/>
              </a:ext>
            </a:extLst>
          </p:cNvPr>
          <p:cNvSpPr txBox="1">
            <a:spLocks/>
          </p:cNvSpPr>
          <p:nvPr/>
        </p:nvSpPr>
        <p:spPr>
          <a:xfrm>
            <a:off x="909144" y="1706402"/>
            <a:ext cx="4293476" cy="306878"/>
          </a:xfrm>
          <a:prstGeom prst="rect">
            <a:avLst/>
          </a:prstGeom>
          <a:solidFill>
            <a:schemeClr val="bg1"/>
          </a:solidFill>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2000"/>
              <a:t>中長期目標</a:t>
            </a:r>
            <a:endParaRPr kumimoji="1" lang="en-US" altLang="ja-JP" sz="2000" dirty="0"/>
          </a:p>
        </p:txBody>
      </p:sp>
    </p:spTree>
    <p:extLst>
      <p:ext uri="{BB962C8B-B14F-4D97-AF65-F5344CB8AC3E}">
        <p14:creationId xmlns:p14="http://schemas.microsoft.com/office/powerpoint/2010/main" val="161887435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524</Words>
  <Application>Microsoft Office PowerPoint</Application>
  <PresentationFormat>ワイド画面</PresentationFormat>
  <Paragraphs>71</Paragraphs>
  <Slides>5</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游ゴシック</vt:lpstr>
      <vt:lpstr>游ゴシック Light</vt:lpstr>
      <vt:lpstr>arial</vt:lpstr>
      <vt:lpstr>arial</vt:lpstr>
      <vt:lpstr>Office テーマ</vt:lpstr>
      <vt:lpstr>佐賀県鹿島市×バイオマスレジンホールディングス連携協定</vt:lpstr>
      <vt:lpstr>ロードマップ</vt:lpstr>
      <vt:lpstr>PowerPoint プレゼンテーション</vt:lpstr>
      <vt:lpstr>PowerPoint プレゼンテーション</vt:lpstr>
      <vt:lpstr>補足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佐賀県鹿島市×バイオマスレジンホールディングス連携協定</dc:title>
  <cp:lastModifiedBy>furusato6</cp:lastModifiedBy>
  <cp:revision>2</cp:revision>
  <dcterms:modified xsi:type="dcterms:W3CDTF">2023-04-07T00:48:22Z</dcterms:modified>
</cp:coreProperties>
</file>