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316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049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69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19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1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0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89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40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56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97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6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60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38D4D-BBE0-40D3-A88C-00F6F2E98261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71EDE-51E9-4279-A4FB-852B11712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99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83CB6665-C1DB-49D0-B71E-570502CA7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832466"/>
              </p:ext>
            </p:extLst>
          </p:nvPr>
        </p:nvGraphicFramePr>
        <p:xfrm>
          <a:off x="141996" y="366093"/>
          <a:ext cx="6573129" cy="182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1675">
                  <a:extLst>
                    <a:ext uri="{9D8B030D-6E8A-4147-A177-3AD203B41FA5}">
                      <a16:colId xmlns:a16="http://schemas.microsoft.com/office/drawing/2014/main" val="3104776107"/>
                    </a:ext>
                  </a:extLst>
                </a:gridCol>
                <a:gridCol w="2515329">
                  <a:extLst>
                    <a:ext uri="{9D8B030D-6E8A-4147-A177-3AD203B41FA5}">
                      <a16:colId xmlns:a16="http://schemas.microsoft.com/office/drawing/2014/main" val="274813885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1874701891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889296963"/>
                    </a:ext>
                  </a:extLst>
                </a:gridCol>
                <a:gridCol w="249555">
                  <a:extLst>
                    <a:ext uri="{9D8B030D-6E8A-4147-A177-3AD203B41FA5}">
                      <a16:colId xmlns:a16="http://schemas.microsoft.com/office/drawing/2014/main" val="1444563263"/>
                    </a:ext>
                  </a:extLst>
                </a:gridCol>
                <a:gridCol w="455295">
                  <a:extLst>
                    <a:ext uri="{9D8B030D-6E8A-4147-A177-3AD203B41FA5}">
                      <a16:colId xmlns:a16="http://schemas.microsoft.com/office/drawing/2014/main" val="2956970656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1639587435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3876783032"/>
                    </a:ext>
                  </a:extLst>
                </a:gridCol>
              </a:tblGrid>
              <a:tr h="307589">
                <a:tc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記入日</a:t>
                      </a: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　　　月　　　日</a:t>
                      </a:r>
                    </a:p>
                  </a:txBody>
                  <a:tcPr marL="63305" marR="63305" marT="31652" marB="31652" anchor="ctr"/>
                </a:tc>
                <a:tc rowSpan="3">
                  <a:txBody>
                    <a:bodyPr/>
                    <a:lstStyle/>
                    <a:p>
                      <a:pPr marL="0" marR="0" lvl="0" indent="0" algn="dist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身体障害者手帳</a:t>
                      </a:r>
                      <a:endParaRPr kumimoji="1" lang="en-US" altLang="ja-JP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交付者</a:t>
                      </a:r>
                    </a:p>
                  </a:txBody>
                  <a:tcPr marL="63305" marR="63305" marT="31652" marB="3165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endParaRPr kumimoji="1" lang="ja-JP" altLang="en-US" sz="1200" spc="-1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spc="-15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都・道・府・県・市</a:t>
                      </a:r>
                    </a:p>
                  </a:txBody>
                  <a:tcPr marL="63305" marR="63305" marT="31652" marB="31652"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651007"/>
                  </a:ext>
                </a:extLst>
              </a:tr>
              <a:tr h="307589">
                <a:tc rowSpan="2"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ふりがな</a:t>
                      </a:r>
                    </a:p>
                    <a:p>
                      <a:pPr marL="0" marR="0" lvl="0" indent="0" algn="di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氏名</a:t>
                      </a: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交付番号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</a:t>
                      </a:r>
                    </a:p>
                  </a:txBody>
                  <a:tcPr marL="63305" marR="63305" marT="31652" marB="31652" anchor="ctr">
                    <a:lnR w="12700" cmpd="sng">
                      <a:noFill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号</a:t>
                      </a:r>
                    </a:p>
                  </a:txBody>
                  <a:tcPr marL="63305" marR="63305" marT="31652" marB="31652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17389593"/>
                  </a:ext>
                </a:extLst>
              </a:tr>
              <a:tr h="307589">
                <a:tc vMerge="1"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T w="127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障害等級</a:t>
                      </a:r>
                    </a:p>
                  </a:txBody>
                  <a:tcPr marL="63305" marR="63305" marT="31652" marB="31652"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級</a:t>
                      </a:r>
                    </a:p>
                  </a:txBody>
                  <a:tcPr marL="63305" marR="63305" marT="31652" marB="31652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24912149"/>
                  </a:ext>
                </a:extLst>
              </a:tr>
              <a:tr h="320876">
                <a:tc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電話番号</a:t>
                      </a:r>
                      <a:endParaRPr kumimoji="1" lang="en-US" altLang="ja-JP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/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70406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送付先</a:t>
                      </a:r>
                      <a:endParaRPr kumimoji="1" lang="en-US" altLang="ja-JP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住所</a:t>
                      </a: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〒　　　　　</a:t>
                      </a:r>
                      <a:r>
                        <a:rPr kumimoji="1" lang="en-US" altLang="ja-JP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3305" marR="63305" marT="31652" marB="31652" anchor="ctr"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953769"/>
                  </a:ext>
                </a:extLst>
              </a:tr>
              <a:tr h="1884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佐賀県鹿島市</a:t>
                      </a:r>
                    </a:p>
                  </a:txBody>
                  <a:tcPr marL="63305" marR="63305" marT="31652" marB="31652" anchor="ctr"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3305" marR="63305" marT="31652" marB="31652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810132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D6A8357-38F1-4DBF-B6D4-2CE4C7E626A4}"/>
              </a:ext>
            </a:extLst>
          </p:cNvPr>
          <p:cNvSpPr txBox="1"/>
          <p:nvPr/>
        </p:nvSpPr>
        <p:spPr>
          <a:xfrm>
            <a:off x="2165675" y="0"/>
            <a:ext cx="2526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音声版 広報かしま 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CD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申込書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8647220-1041-46AE-8B66-B30DEBFAD8FA}"/>
              </a:ext>
            </a:extLst>
          </p:cNvPr>
          <p:cNvSpPr txBox="1"/>
          <p:nvPr/>
        </p:nvSpPr>
        <p:spPr>
          <a:xfrm>
            <a:off x="28076" y="2395111"/>
            <a:ext cx="6801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-------------------------------------</a:t>
            </a: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担当部署記入欄　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-------------------------------------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B4A383DF-0C92-4043-8EE8-6B288532B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542434"/>
              </p:ext>
            </p:extLst>
          </p:nvPr>
        </p:nvGraphicFramePr>
        <p:xfrm>
          <a:off x="141995" y="2700685"/>
          <a:ext cx="6574006" cy="20541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438">
                  <a:extLst>
                    <a:ext uri="{9D8B030D-6E8A-4147-A177-3AD203B41FA5}">
                      <a16:colId xmlns:a16="http://schemas.microsoft.com/office/drawing/2014/main" val="3104776107"/>
                    </a:ext>
                  </a:extLst>
                </a:gridCol>
                <a:gridCol w="1597838">
                  <a:extLst>
                    <a:ext uri="{9D8B030D-6E8A-4147-A177-3AD203B41FA5}">
                      <a16:colId xmlns:a16="http://schemas.microsoft.com/office/drawing/2014/main" val="274813885"/>
                    </a:ext>
                  </a:extLst>
                </a:gridCol>
                <a:gridCol w="465890">
                  <a:extLst>
                    <a:ext uri="{9D8B030D-6E8A-4147-A177-3AD203B41FA5}">
                      <a16:colId xmlns:a16="http://schemas.microsoft.com/office/drawing/2014/main" val="93536981"/>
                    </a:ext>
                  </a:extLst>
                </a:gridCol>
                <a:gridCol w="787839">
                  <a:extLst>
                    <a:ext uri="{9D8B030D-6E8A-4147-A177-3AD203B41FA5}">
                      <a16:colId xmlns:a16="http://schemas.microsoft.com/office/drawing/2014/main" val="2624276384"/>
                    </a:ext>
                  </a:extLst>
                </a:gridCol>
                <a:gridCol w="966752">
                  <a:extLst>
                    <a:ext uri="{9D8B030D-6E8A-4147-A177-3AD203B41FA5}">
                      <a16:colId xmlns:a16="http://schemas.microsoft.com/office/drawing/2014/main" val="904285377"/>
                    </a:ext>
                  </a:extLst>
                </a:gridCol>
                <a:gridCol w="465890">
                  <a:extLst>
                    <a:ext uri="{9D8B030D-6E8A-4147-A177-3AD203B41FA5}">
                      <a16:colId xmlns:a16="http://schemas.microsoft.com/office/drawing/2014/main" val="2611280875"/>
                    </a:ext>
                  </a:extLst>
                </a:gridCol>
                <a:gridCol w="1727359">
                  <a:extLst>
                    <a:ext uri="{9D8B030D-6E8A-4147-A177-3AD203B41FA5}">
                      <a16:colId xmlns:a16="http://schemas.microsoft.com/office/drawing/2014/main" val="789290739"/>
                    </a:ext>
                  </a:extLst>
                </a:gridCol>
              </a:tblGrid>
              <a:tr h="147981">
                <a:tc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受付日</a:t>
                      </a:r>
                      <a:endParaRPr kumimoji="1" lang="en-US" altLang="ja-JP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年　　　月　　　日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受付者</a:t>
                      </a: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処理者</a:t>
                      </a: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465317689"/>
                  </a:ext>
                </a:extLst>
              </a:tr>
              <a:tr h="147735">
                <a:tc rowSpan="5"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受付処理</a:t>
                      </a: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障害者手帳情報の照合　　　　（　　月　　日済）</a:t>
                      </a:r>
                      <a:endParaRPr kumimoji="1" lang="en-US" altLang="ja-JP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953769"/>
                  </a:ext>
                </a:extLst>
              </a:tr>
              <a:tr h="1477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配布リストへ申込内容入力　　（　　月　　日済）</a:t>
                      </a:r>
                      <a:endParaRPr kumimoji="1" lang="en-US" altLang="ja-JP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016930"/>
                  </a:ext>
                </a:extLst>
              </a:tr>
              <a:tr h="1477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配布ルート確認・入力　　　　（　　月　　日済）　</a:t>
                      </a:r>
                      <a:r>
                        <a:rPr kumimoji="1" lang="en-US" altLang="ja-JP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件数増の場合や遠方の場合は郵送検討</a:t>
                      </a:r>
                    </a:p>
                  </a:txBody>
                  <a:tcPr marL="63305" marR="63305" marT="31652" marB="31652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786507"/>
                  </a:ext>
                </a:extLst>
              </a:tr>
              <a:tr h="1477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申込書回覧（報告）　　　　　（　　月　　日済）</a:t>
                      </a:r>
                    </a:p>
                  </a:txBody>
                  <a:tcPr marL="63305" marR="63305" marT="31652" marB="31652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171345"/>
                  </a:ext>
                </a:extLst>
              </a:tr>
              <a:tr h="14683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申込書保存（キャビネット）　（　　月　　日済）</a:t>
                      </a:r>
                    </a:p>
                  </a:txBody>
                  <a:tcPr marL="63305" marR="63305" marT="31652" marB="31652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133696"/>
                  </a:ext>
                </a:extLst>
              </a:tr>
              <a:tr h="146833">
                <a:tc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特記事項</a:t>
                      </a:r>
                    </a:p>
                  </a:txBody>
                  <a:tcPr marL="63305" marR="63305" marT="31652" marB="3165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en-US" altLang="ja-JP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kumimoji="1" lang="en-US" altLang="ja-JP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kumimoji="1" lang="en-US" altLang="ja-JP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124156"/>
                  </a:ext>
                </a:extLst>
              </a:tr>
            </a:tbl>
          </a:graphicData>
        </a:graphic>
      </p:graphicFrame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1B07FD64-BBB1-49DF-A9B7-AEAF2A062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827780"/>
              </p:ext>
            </p:extLst>
          </p:nvPr>
        </p:nvGraphicFramePr>
        <p:xfrm>
          <a:off x="3629025" y="4096959"/>
          <a:ext cx="3086976" cy="6578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496">
                  <a:extLst>
                    <a:ext uri="{9D8B030D-6E8A-4147-A177-3AD203B41FA5}">
                      <a16:colId xmlns:a16="http://schemas.microsoft.com/office/drawing/2014/main" val="274813885"/>
                    </a:ext>
                  </a:extLst>
                </a:gridCol>
                <a:gridCol w="514496">
                  <a:extLst>
                    <a:ext uri="{9D8B030D-6E8A-4147-A177-3AD203B41FA5}">
                      <a16:colId xmlns:a16="http://schemas.microsoft.com/office/drawing/2014/main" val="1251599416"/>
                    </a:ext>
                  </a:extLst>
                </a:gridCol>
                <a:gridCol w="514496">
                  <a:extLst>
                    <a:ext uri="{9D8B030D-6E8A-4147-A177-3AD203B41FA5}">
                      <a16:colId xmlns:a16="http://schemas.microsoft.com/office/drawing/2014/main" val="3837446645"/>
                    </a:ext>
                  </a:extLst>
                </a:gridCol>
                <a:gridCol w="514496">
                  <a:extLst>
                    <a:ext uri="{9D8B030D-6E8A-4147-A177-3AD203B41FA5}">
                      <a16:colId xmlns:a16="http://schemas.microsoft.com/office/drawing/2014/main" val="2116462809"/>
                    </a:ext>
                  </a:extLst>
                </a:gridCol>
                <a:gridCol w="514496">
                  <a:extLst>
                    <a:ext uri="{9D8B030D-6E8A-4147-A177-3AD203B41FA5}">
                      <a16:colId xmlns:a16="http://schemas.microsoft.com/office/drawing/2014/main" val="4059616146"/>
                    </a:ext>
                  </a:extLst>
                </a:gridCol>
                <a:gridCol w="514496">
                  <a:extLst>
                    <a:ext uri="{9D8B030D-6E8A-4147-A177-3AD203B41FA5}">
                      <a16:colId xmlns:a16="http://schemas.microsoft.com/office/drawing/2014/main" val="179654899"/>
                    </a:ext>
                  </a:extLst>
                </a:gridCol>
              </a:tblGrid>
              <a:tr h="147981">
                <a:tc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回覧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marL="0" marR="0" lvl="0" indent="0" algn="dist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係長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主査</a:t>
                      </a:r>
                    </a:p>
                  </a:txBody>
                  <a:tcPr marL="63305" marR="63305" marT="31652" marB="3165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係　　員</a:t>
                      </a:r>
                    </a:p>
                  </a:txBody>
                  <a:tcPr marL="63305" marR="63305" marT="31652" marB="31652" anchor="ctr"/>
                </a:tc>
                <a:tc hMerge="1"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dist">
                        <a:lnSpc>
                          <a:spcPct val="150000"/>
                        </a:lnSpc>
                      </a:pP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465317689"/>
                  </a:ext>
                </a:extLst>
              </a:tr>
              <a:tr h="1479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/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388449045"/>
                  </a:ext>
                </a:extLst>
              </a:tr>
            </a:tbl>
          </a:graphicData>
        </a:graphic>
      </p:graphicFrame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860AA35-4F6B-4B60-8CA7-1C4F5448ECF6}"/>
              </a:ext>
            </a:extLst>
          </p:cNvPr>
          <p:cNvCxnSpPr>
            <a:cxnSpLocks/>
          </p:cNvCxnSpPr>
          <p:nvPr/>
        </p:nvCxnSpPr>
        <p:spPr>
          <a:xfrm flipH="1">
            <a:off x="1" y="4953000"/>
            <a:ext cx="6857999" cy="0"/>
          </a:xfrm>
          <a:prstGeom prst="line">
            <a:avLst/>
          </a:prstGeom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08AFB5-B83A-4A69-A783-5DE73FA68BE6}"/>
              </a:ext>
            </a:extLst>
          </p:cNvPr>
          <p:cNvSpPr txBox="1"/>
          <p:nvPr/>
        </p:nvSpPr>
        <p:spPr>
          <a:xfrm>
            <a:off x="141995" y="2191766"/>
            <a:ext cx="4288353" cy="245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8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8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身体障害者手帳の情報について、福祉課へ照会させていただくことをご了承ください。</a:t>
            </a:r>
            <a:endParaRPr kumimoji="1" lang="en-US" altLang="ja-JP" sz="1200" dirty="0">
              <a:solidFill>
                <a:sysClr val="windowText" lastClr="0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5246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678</TotalTime>
  <Words>205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kouhoukashima</dc:creator>
  <cp:lastModifiedBy>kouhoukashima</cp:lastModifiedBy>
  <cp:revision>209</cp:revision>
  <cp:lastPrinted>2023-11-30T04:13:31Z</cp:lastPrinted>
  <dcterms:created xsi:type="dcterms:W3CDTF">2023-10-30T00:54:36Z</dcterms:created>
  <dcterms:modified xsi:type="dcterms:W3CDTF">2024-01-05T04:45:27Z</dcterms:modified>
</cp:coreProperties>
</file>